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4"/>
  </p:notesMasterIdLst>
  <p:sldIdLst>
    <p:sldId id="309" r:id="rId2"/>
    <p:sldId id="306" r:id="rId3"/>
    <p:sldId id="308" r:id="rId4"/>
    <p:sldId id="310" r:id="rId5"/>
    <p:sldId id="316" r:id="rId6"/>
    <p:sldId id="311" r:id="rId7"/>
    <p:sldId id="320" r:id="rId8"/>
    <p:sldId id="317" r:id="rId9"/>
    <p:sldId id="312" r:id="rId10"/>
    <p:sldId id="262" r:id="rId11"/>
    <p:sldId id="298" r:id="rId12"/>
    <p:sldId id="291" r:id="rId13"/>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quel Frederick" initials="RF" lastIdx="2" clrIdx="0">
    <p:extLst>
      <p:ext uri="{19B8F6BF-5375-455C-9EA6-DF929625EA0E}">
        <p15:presenceInfo xmlns:p15="http://schemas.microsoft.com/office/powerpoint/2012/main" userId="Raquel Frederick" providerId="None"/>
      </p:ext>
    </p:extLst>
  </p:cmAuthor>
  <p:cmAuthor id="2" name="Namegabe Mastaki" initials="NM" lastIdx="6" clrIdx="1">
    <p:extLst>
      <p:ext uri="{19B8F6BF-5375-455C-9EA6-DF929625EA0E}">
        <p15:presenceInfo xmlns:p15="http://schemas.microsoft.com/office/powerpoint/2012/main" userId="S::namegabe@un.org::f565cc2b-b9e8-4987-8e94-2bceb34a42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B4F5"/>
    <a:srgbClr val="0A97D9"/>
    <a:srgbClr val="257BB5"/>
    <a:srgbClr val="FFCE33"/>
    <a:srgbClr val="1C3867"/>
    <a:srgbClr val="063C77"/>
    <a:srgbClr val="0563C1"/>
    <a:srgbClr val="344085"/>
    <a:srgbClr val="D6DCE5"/>
    <a:srgbClr val="2B7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0" autoAdjust="0"/>
    <p:restoredTop sz="71111" autoAdjust="0"/>
  </p:normalViewPr>
  <p:slideViewPr>
    <p:cSldViewPr snapToGrid="0">
      <p:cViewPr varScale="1">
        <p:scale>
          <a:sx n="58" d="100"/>
          <a:sy n="58" d="100"/>
        </p:scale>
        <p:origin x="1685" y="38"/>
      </p:cViewPr>
      <p:guideLst/>
    </p:cSldViewPr>
  </p:slideViewPr>
  <p:notesTextViewPr>
    <p:cViewPr>
      <p:scale>
        <a:sx n="1" d="1"/>
        <a:sy n="1" d="1"/>
      </p:scale>
      <p:origin x="0" y="0"/>
    </p:cViewPr>
  </p:notesTextViewPr>
  <p:notesViewPr>
    <p:cSldViewPr snapToGrid="0">
      <p:cViewPr varScale="1">
        <p:scale>
          <a:sx n="62" d="100"/>
          <a:sy n="62" d="100"/>
        </p:scale>
        <p:origin x="3226" y="-3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032D78-FA42-42DD-BDF9-9C4525A0157A}" type="doc">
      <dgm:prSet loTypeId="urn:microsoft.com/office/officeart/2005/8/layout/default" loCatId="list" qsTypeId="urn:microsoft.com/office/officeart/2005/8/quickstyle/3d1" qsCatId="3D" csTypeId="urn:microsoft.com/office/officeart/2005/8/colors/accent6_2" csCatId="accent6" phldr="1"/>
      <dgm:spPr/>
      <dgm:t>
        <a:bodyPr/>
        <a:lstStyle/>
        <a:p>
          <a:endParaRPr lang="fr-FR"/>
        </a:p>
      </dgm:t>
    </dgm:pt>
    <dgm:pt modelId="{F1B2DA07-C934-4443-8318-756CA8D47AA5}">
      <dgm:prSet phldrT="[Texte]" custT="1"/>
      <dgm:spPr/>
      <dgm:t>
        <a:bodyPr/>
        <a:lstStyle/>
        <a:p>
          <a:r>
            <a:rPr lang="fr-FR" sz="1800" b="1" u="sng" dirty="0"/>
            <a:t>MANDAT </a:t>
          </a:r>
        </a:p>
        <a:p>
          <a:br>
            <a:rPr lang="fr-FR" sz="1800" dirty="0"/>
          </a:br>
          <a:r>
            <a:rPr lang="fr-FR" sz="1800" b="1" i="1" dirty="0">
              <a:ea typeface="+mj-ea"/>
              <a:cs typeface="+mj-cs"/>
            </a:rPr>
            <a:t>Favoriser la diversification économique et la transformation structurelle pour un développement inclusif et durable.</a:t>
          </a:r>
          <a:endParaRPr lang="fr-FR" sz="1800" b="1" i="1" dirty="0"/>
        </a:p>
      </dgm:t>
    </dgm:pt>
    <dgm:pt modelId="{0C661FEE-F471-415D-AE56-9C15BC10CDAF}" type="parTrans" cxnId="{D819AFAF-E99E-479A-AAEC-F19615144B51}">
      <dgm:prSet/>
      <dgm:spPr/>
      <dgm:t>
        <a:bodyPr/>
        <a:lstStyle/>
        <a:p>
          <a:endParaRPr lang="fr-FR"/>
        </a:p>
      </dgm:t>
    </dgm:pt>
    <dgm:pt modelId="{B166B62D-07CF-4B38-B60E-055CBB2335CF}" type="sibTrans" cxnId="{D819AFAF-E99E-479A-AAEC-F19615144B51}">
      <dgm:prSet/>
      <dgm:spPr/>
      <dgm:t>
        <a:bodyPr/>
        <a:lstStyle/>
        <a:p>
          <a:endParaRPr lang="fr-FR"/>
        </a:p>
      </dgm:t>
    </dgm:pt>
    <dgm:pt modelId="{496A8679-16D7-4A47-9356-8BF6828A0F78}">
      <dgm:prSet phldrT="[Texte]" custT="1"/>
      <dgm:spPr/>
      <dgm:t>
        <a:bodyPr/>
        <a:lstStyle/>
        <a:p>
          <a:pPr algn="ctr"/>
          <a:r>
            <a:rPr lang="fr-FR" sz="1800" b="1" u="sng" kern="1200">
              <a:latin typeface="Calibri" panose="020F0502020204030204"/>
              <a:ea typeface="+mn-ea"/>
              <a:cs typeface="+mn-cs"/>
            </a:rPr>
            <a:t>Pour 2024 </a:t>
          </a:r>
        </a:p>
        <a:p>
          <a:pPr algn="ctr"/>
          <a:r>
            <a:rPr lang="fr-FR" sz="1600" kern="1200"/>
            <a:t>Mise en œuvre inclusive ZLECAf 
Capitalisation des actifs naturels 
Promotion NG de ZES</a:t>
          </a:r>
          <a:endParaRPr lang="fr-FR" sz="1600" kern="1200" dirty="0"/>
        </a:p>
      </dgm:t>
    </dgm:pt>
    <dgm:pt modelId="{D3BEF79C-A285-4597-BF65-C1E775786767}" type="parTrans" cxnId="{748AA5EC-7577-4F01-B912-FEB7159343DB}">
      <dgm:prSet/>
      <dgm:spPr/>
      <dgm:t>
        <a:bodyPr/>
        <a:lstStyle/>
        <a:p>
          <a:endParaRPr lang="fr-FR"/>
        </a:p>
      </dgm:t>
    </dgm:pt>
    <dgm:pt modelId="{1A18FE0D-5DDA-4E0B-BE78-72ABDFA3A115}" type="sibTrans" cxnId="{748AA5EC-7577-4F01-B912-FEB7159343DB}">
      <dgm:prSet/>
      <dgm:spPr/>
      <dgm:t>
        <a:bodyPr/>
        <a:lstStyle/>
        <a:p>
          <a:endParaRPr lang="fr-FR"/>
        </a:p>
      </dgm:t>
    </dgm:pt>
    <dgm:pt modelId="{A6F9C6CF-9A2E-4924-A68D-9749ADD7521B}">
      <dgm:prSet phldrT="[Texte]" custT="1"/>
      <dgm:spPr/>
      <dgm:t>
        <a:bodyPr/>
        <a:lstStyle/>
        <a:p>
          <a:r>
            <a:rPr lang="fr-FR" sz="1800" b="1" u="sng" kern="1200" dirty="0">
              <a:latin typeface="Calibri" panose="020F0502020204030204"/>
              <a:ea typeface="+mn-ea"/>
              <a:cs typeface="+mn-cs"/>
            </a:rPr>
            <a:t>Renforcement des capacités </a:t>
          </a:r>
        </a:p>
        <a:p>
          <a:r>
            <a:rPr lang="fr-FR" sz="1600" kern="1200" dirty="0"/>
            <a:t>ZLECAf et Instruments </a:t>
          </a:r>
        </a:p>
        <a:p>
          <a:r>
            <a:rPr lang="fr-FR" sz="1600" kern="1200" dirty="0"/>
            <a:t>Comptabilité du capital naturel
Comptes satellites du tourisme  
Outil IPRT
Économie forestière</a:t>
          </a:r>
        </a:p>
        <a:p>
          <a:r>
            <a:rPr lang="fr-FR" sz="1600" kern="1200" dirty="0"/>
            <a:t>Économie Bleue</a:t>
          </a:r>
        </a:p>
        <a:p>
          <a:r>
            <a:rPr lang="fr-FR" sz="1600" kern="1200" dirty="0"/>
            <a:t>Intelligence Artificielle </a:t>
          </a:r>
        </a:p>
      </dgm:t>
    </dgm:pt>
    <dgm:pt modelId="{23C74BCE-B374-478B-B76F-7602CD0C0170}" type="parTrans" cxnId="{CB07E6DB-8D3A-4061-A7DB-E816F67D9A89}">
      <dgm:prSet/>
      <dgm:spPr/>
      <dgm:t>
        <a:bodyPr/>
        <a:lstStyle/>
        <a:p>
          <a:endParaRPr lang="fr-FR"/>
        </a:p>
      </dgm:t>
    </dgm:pt>
    <dgm:pt modelId="{004C1DDB-D035-44EF-B2E2-7EC97943809E}" type="sibTrans" cxnId="{CB07E6DB-8D3A-4061-A7DB-E816F67D9A89}">
      <dgm:prSet/>
      <dgm:spPr/>
      <dgm:t>
        <a:bodyPr/>
        <a:lstStyle/>
        <a:p>
          <a:endParaRPr lang="fr-FR"/>
        </a:p>
      </dgm:t>
    </dgm:pt>
    <dgm:pt modelId="{0BE49F6E-6EF5-4F91-9F32-527FF7674D2C}">
      <dgm:prSet phldrT="[Texte]" custT="1"/>
      <dgm:spPr/>
      <dgm:t>
        <a:bodyPr/>
        <a:lstStyle/>
        <a:p>
          <a:r>
            <a:rPr lang="fr-FR" sz="1800" b="1" u="sng" dirty="0"/>
            <a:t>CHANGEMENT POSITIF </a:t>
          </a:r>
        </a:p>
        <a:p>
          <a:r>
            <a:rPr lang="fr-FR" sz="1600" dirty="0"/>
            <a:t>UNCTs et UNSDCF se concentrent de plus en plus sur la diversification économique en Afrique centrale </a:t>
          </a:r>
        </a:p>
      </dgm:t>
    </dgm:pt>
    <dgm:pt modelId="{B28F34A5-ED63-4F1C-9AB1-97C5AFD927DA}" type="parTrans" cxnId="{23CEBDDE-4CF3-404D-8CFC-8E214B11A035}">
      <dgm:prSet/>
      <dgm:spPr/>
      <dgm:t>
        <a:bodyPr/>
        <a:lstStyle/>
        <a:p>
          <a:endParaRPr lang="fr-FR"/>
        </a:p>
      </dgm:t>
    </dgm:pt>
    <dgm:pt modelId="{B9B575EB-4E93-4EB0-9235-FCE70B5CE6BD}" type="sibTrans" cxnId="{23CEBDDE-4CF3-404D-8CFC-8E214B11A035}">
      <dgm:prSet/>
      <dgm:spPr/>
      <dgm:t>
        <a:bodyPr/>
        <a:lstStyle/>
        <a:p>
          <a:endParaRPr lang="fr-FR"/>
        </a:p>
      </dgm:t>
    </dgm:pt>
    <dgm:pt modelId="{06A4D211-9BD6-4B8B-886E-7AE5DE93B407}">
      <dgm:prSet phldrT="[Texte]" custT="1"/>
      <dgm:spPr/>
      <dgm:t>
        <a:bodyPr/>
        <a:lstStyle/>
        <a:p>
          <a:pPr marL="0" lvl="0" indent="0" algn="ctr" defTabSz="800100">
            <a:lnSpc>
              <a:spcPct val="90000"/>
            </a:lnSpc>
            <a:spcBef>
              <a:spcPct val="0"/>
            </a:spcBef>
            <a:spcAft>
              <a:spcPct val="35000"/>
            </a:spcAft>
            <a:buNone/>
          </a:pPr>
          <a:r>
            <a:rPr lang="fr-FR" sz="1800" b="1" u="sng" kern="1200">
              <a:latin typeface="Calibri" panose="020F0502020204030204"/>
              <a:ea typeface="+mn-ea"/>
              <a:cs typeface="+mn-cs"/>
            </a:rPr>
            <a:t>CIBLE</a:t>
          </a:r>
          <a:r>
            <a:rPr lang="fr-FR" sz="1600" b="1" u="sng" kern="1200">
              <a:latin typeface="Calibri" panose="020F0502020204030204"/>
              <a:ea typeface="+mn-ea"/>
              <a:cs typeface="+mn-cs"/>
            </a:rPr>
            <a:t> </a:t>
          </a:r>
        </a:p>
        <a:p>
          <a:pPr marL="0" lvl="0" algn="ctr" defTabSz="622300">
            <a:lnSpc>
              <a:spcPct val="90000"/>
            </a:lnSpc>
            <a:spcBef>
              <a:spcPct val="0"/>
            </a:spcBef>
            <a:spcAft>
              <a:spcPct val="35000"/>
            </a:spcAft>
            <a:buNone/>
          </a:pPr>
          <a:r>
            <a:rPr lang="fr-FR" sz="1600" b="1" kern="1200"/>
            <a:t>Décideurs politiques </a:t>
          </a:r>
        </a:p>
        <a:p>
          <a:pPr marL="0" lvl="0" algn="ctr" defTabSz="622300">
            <a:lnSpc>
              <a:spcPct val="90000"/>
            </a:lnSpc>
            <a:spcBef>
              <a:spcPct val="0"/>
            </a:spcBef>
            <a:spcAft>
              <a:spcPct val="35000"/>
            </a:spcAft>
            <a:buNone/>
          </a:pPr>
          <a:r>
            <a:rPr lang="fr-FR" sz="1600" b="1" kern="1200"/>
            <a:t>Experts </a:t>
          </a:r>
        </a:p>
        <a:p>
          <a:pPr marL="0" lvl="0" algn="ctr" defTabSz="622300">
            <a:lnSpc>
              <a:spcPct val="90000"/>
            </a:lnSpc>
            <a:spcBef>
              <a:spcPct val="0"/>
            </a:spcBef>
            <a:spcAft>
              <a:spcPct val="35000"/>
            </a:spcAft>
            <a:buNone/>
          </a:pPr>
          <a:r>
            <a:rPr lang="fr-FR" sz="1600" b="1" kern="1200"/>
            <a:t>LNOB (femmes, Jeunes, PLWD, pop. Vulnérables) </a:t>
          </a:r>
        </a:p>
        <a:p>
          <a:pPr marL="0" lvl="0" algn="ctr" defTabSz="622300">
            <a:lnSpc>
              <a:spcPct val="90000"/>
            </a:lnSpc>
            <a:spcBef>
              <a:spcPct val="0"/>
            </a:spcBef>
            <a:spcAft>
              <a:spcPct val="35000"/>
            </a:spcAft>
            <a:buNone/>
          </a:pPr>
          <a:r>
            <a:rPr lang="fr-FR" sz="1600" b="1" kern="1200"/>
            <a:t>Secteur privé </a:t>
          </a:r>
        </a:p>
        <a:p>
          <a:pPr marL="0" lvl="0" algn="ctr" defTabSz="622300">
            <a:lnSpc>
              <a:spcPct val="90000"/>
            </a:lnSpc>
            <a:spcBef>
              <a:spcPct val="0"/>
            </a:spcBef>
            <a:spcAft>
              <a:spcPct val="35000"/>
            </a:spcAft>
            <a:buNone/>
          </a:pPr>
          <a:r>
            <a:rPr lang="fr-FR" sz="1600" b="1" kern="1200"/>
            <a:t>Partenaires au Développement </a:t>
          </a:r>
        </a:p>
        <a:p>
          <a:pPr marL="0" lvl="0" algn="ctr" defTabSz="622300">
            <a:lnSpc>
              <a:spcPct val="90000"/>
            </a:lnSpc>
            <a:spcBef>
              <a:spcPct val="0"/>
            </a:spcBef>
            <a:spcAft>
              <a:spcPct val="35000"/>
            </a:spcAft>
            <a:buNone/>
          </a:pPr>
          <a:r>
            <a:rPr lang="fr-FR" sz="1600" b="1" kern="1200"/>
            <a:t>Universitaires </a:t>
          </a:r>
          <a:endParaRPr lang="fr-FR" sz="1600" b="1" kern="1200" dirty="0"/>
        </a:p>
      </dgm:t>
    </dgm:pt>
    <dgm:pt modelId="{02026D78-C53C-4DC0-BBAA-1A2FAC579E39}" type="parTrans" cxnId="{C9BC80CC-0375-40C9-9B55-4E36DD2612B1}">
      <dgm:prSet/>
      <dgm:spPr/>
      <dgm:t>
        <a:bodyPr/>
        <a:lstStyle/>
        <a:p>
          <a:endParaRPr lang="fr-FR"/>
        </a:p>
      </dgm:t>
    </dgm:pt>
    <dgm:pt modelId="{BCADD899-389A-46D4-9A8E-989028BE9F68}" type="sibTrans" cxnId="{C9BC80CC-0375-40C9-9B55-4E36DD2612B1}">
      <dgm:prSet/>
      <dgm:spPr/>
      <dgm:t>
        <a:bodyPr/>
        <a:lstStyle/>
        <a:p>
          <a:endParaRPr lang="fr-FR"/>
        </a:p>
      </dgm:t>
    </dgm:pt>
    <dgm:pt modelId="{738EE317-F6DC-459F-BD72-F793AF2BF28F}">
      <dgm:prSet custT="1"/>
      <dgm:spPr/>
      <dgm:t>
        <a:bodyPr/>
        <a:lstStyle/>
        <a:p>
          <a:pPr marL="0" lvl="0" indent="0" algn="ctr" defTabSz="800100">
            <a:lnSpc>
              <a:spcPct val="100000"/>
            </a:lnSpc>
            <a:spcBef>
              <a:spcPct val="0"/>
            </a:spcBef>
            <a:spcAft>
              <a:spcPct val="35000"/>
            </a:spcAft>
            <a:buNone/>
          </a:pPr>
          <a:r>
            <a:rPr lang="fr-FR" sz="1800" u="sng" kern="1200" dirty="0">
              <a:latin typeface="Calibri" panose="020F0502020204030204"/>
              <a:ea typeface="+mn-ea"/>
              <a:cs typeface="+mn-cs"/>
            </a:rPr>
            <a:t>MODALITÉS D’EXÉCUTION</a:t>
          </a:r>
          <a:br>
            <a:rPr lang="fr-FR" sz="1800" u="sng" kern="1200" dirty="0">
              <a:latin typeface="Calibri" panose="020F0502020204030204"/>
              <a:ea typeface="+mn-ea"/>
              <a:cs typeface="+mn-cs"/>
            </a:rPr>
          </a:br>
          <a:r>
            <a:rPr lang="fr-FR" sz="1600" u="none" kern="1200" dirty="0">
              <a:latin typeface="Calibri" panose="020F0502020204030204"/>
              <a:ea typeface="+mn-ea"/>
              <a:cs typeface="+mn-cs"/>
            </a:rPr>
            <a:t>Plaidoyer/Dialogues politiques 
Produits de la connaissance
Renforcement des capacités 
Partenariats stratégiques
Services de conseil  </a:t>
          </a:r>
          <a:endParaRPr lang="fr-FR" sz="1800" u="none" kern="1200" dirty="0">
            <a:latin typeface="Calibri" panose="020F0502020204030204"/>
            <a:ea typeface="+mn-ea"/>
            <a:cs typeface="+mn-cs"/>
          </a:endParaRPr>
        </a:p>
      </dgm:t>
    </dgm:pt>
    <dgm:pt modelId="{32FDFFE4-7D89-4833-8F78-2070256B09A6}" type="parTrans" cxnId="{37A20C74-6225-4FAE-948F-D8BA1F8A0A8B}">
      <dgm:prSet/>
      <dgm:spPr/>
      <dgm:t>
        <a:bodyPr/>
        <a:lstStyle/>
        <a:p>
          <a:endParaRPr lang="fr-FR"/>
        </a:p>
      </dgm:t>
    </dgm:pt>
    <dgm:pt modelId="{B889CEFB-F268-43EC-8294-6A49A8F4C65A}" type="sibTrans" cxnId="{37A20C74-6225-4FAE-948F-D8BA1F8A0A8B}">
      <dgm:prSet/>
      <dgm:spPr/>
      <dgm:t>
        <a:bodyPr/>
        <a:lstStyle/>
        <a:p>
          <a:endParaRPr lang="fr-FR"/>
        </a:p>
      </dgm:t>
    </dgm:pt>
    <dgm:pt modelId="{DAED0364-872B-49A6-BEDB-8A1FEE6591D6}" type="pres">
      <dgm:prSet presAssocID="{97032D78-FA42-42DD-BDF9-9C4525A0157A}" presName="diagram" presStyleCnt="0">
        <dgm:presLayoutVars>
          <dgm:dir/>
          <dgm:resizeHandles val="exact"/>
        </dgm:presLayoutVars>
      </dgm:prSet>
      <dgm:spPr/>
    </dgm:pt>
    <dgm:pt modelId="{FF8FDCD3-9C8B-487E-A4D8-571FA52707AD}" type="pres">
      <dgm:prSet presAssocID="{F1B2DA07-C934-4443-8318-756CA8D47AA5}" presName="node" presStyleLbl="node1" presStyleIdx="0" presStyleCnt="6" custLinFactNeighborX="1207" custLinFactNeighborY="-40679">
        <dgm:presLayoutVars>
          <dgm:bulletEnabled val="1"/>
        </dgm:presLayoutVars>
      </dgm:prSet>
      <dgm:spPr/>
    </dgm:pt>
    <dgm:pt modelId="{FE330DE9-FC64-427A-9883-0C956F565F93}" type="pres">
      <dgm:prSet presAssocID="{B166B62D-07CF-4B38-B60E-055CBB2335CF}" presName="sibTrans" presStyleCnt="0"/>
      <dgm:spPr/>
    </dgm:pt>
    <dgm:pt modelId="{D626B5E8-C81F-485E-B5AE-65EDBD20DD0C}" type="pres">
      <dgm:prSet presAssocID="{496A8679-16D7-4A47-9356-8BF6828A0F78}" presName="node" presStyleLbl="node1" presStyleIdx="1" presStyleCnt="6" custScaleX="97775" custScaleY="69495" custLinFactNeighborX="1196" custLinFactNeighborY="22172">
        <dgm:presLayoutVars>
          <dgm:bulletEnabled val="1"/>
        </dgm:presLayoutVars>
      </dgm:prSet>
      <dgm:spPr>
        <a:prstGeom prst="roundRect">
          <a:avLst/>
        </a:prstGeom>
      </dgm:spPr>
    </dgm:pt>
    <dgm:pt modelId="{A82BF795-7D93-4609-B40A-6C7BD1137CA7}" type="pres">
      <dgm:prSet presAssocID="{1A18FE0D-5DDA-4E0B-BE78-72ABDFA3A115}" presName="sibTrans" presStyleCnt="0"/>
      <dgm:spPr/>
    </dgm:pt>
    <dgm:pt modelId="{32FE13DE-2CB2-48AE-BFA0-44115D563E68}" type="pres">
      <dgm:prSet presAssocID="{738EE317-F6DC-459F-BD72-F793AF2BF28F}" presName="node" presStyleLbl="node1" presStyleIdx="2" presStyleCnt="6" custLinFactNeighborX="-1465" custLinFactNeighborY="-15286">
        <dgm:presLayoutVars>
          <dgm:bulletEnabled val="1"/>
        </dgm:presLayoutVars>
      </dgm:prSet>
      <dgm:spPr/>
    </dgm:pt>
    <dgm:pt modelId="{32885487-02D5-4E35-9194-BE12A692960C}" type="pres">
      <dgm:prSet presAssocID="{B889CEFB-F268-43EC-8294-6A49A8F4C65A}" presName="sibTrans" presStyleCnt="0"/>
      <dgm:spPr/>
    </dgm:pt>
    <dgm:pt modelId="{B45C1A8E-8E4F-450A-A45D-E4542404B805}" type="pres">
      <dgm:prSet presAssocID="{A6F9C6CF-9A2E-4924-A68D-9749ADD7521B}" presName="node" presStyleLbl="node1" presStyleIdx="3" presStyleCnt="6" custScaleX="105451" custScaleY="152415" custLinFactNeighborX="-5203" custLinFactNeighborY="11329">
        <dgm:presLayoutVars>
          <dgm:bulletEnabled val="1"/>
        </dgm:presLayoutVars>
      </dgm:prSet>
      <dgm:spPr/>
    </dgm:pt>
    <dgm:pt modelId="{D82E379E-4497-4AB1-9C69-49A085B91727}" type="pres">
      <dgm:prSet presAssocID="{004C1DDB-D035-44EF-B2E2-7EC97943809E}" presName="sibTrans" presStyleCnt="0"/>
      <dgm:spPr/>
    </dgm:pt>
    <dgm:pt modelId="{D17CE1C1-ABA1-4F28-A486-D033A29CBCF9}" type="pres">
      <dgm:prSet presAssocID="{0BE49F6E-6EF5-4F91-9F32-527FF7674D2C}" presName="node" presStyleLbl="node1" presStyleIdx="4" presStyleCnt="6" custScaleX="76133" custScaleY="81208" custLinFactX="19108" custLinFactNeighborX="100000" custLinFactNeighborY="28144">
        <dgm:presLayoutVars>
          <dgm:bulletEnabled val="1"/>
        </dgm:presLayoutVars>
      </dgm:prSet>
      <dgm:spPr>
        <a:prstGeom prst="round2DiagRect">
          <a:avLst/>
        </a:prstGeom>
      </dgm:spPr>
    </dgm:pt>
    <dgm:pt modelId="{FF1A1533-42E0-4779-A9A8-A36AED80530B}" type="pres">
      <dgm:prSet presAssocID="{B9B575EB-4E93-4EB0-9235-FCE70B5CE6BD}" presName="sibTrans" presStyleCnt="0"/>
      <dgm:spPr/>
    </dgm:pt>
    <dgm:pt modelId="{3A6D2A0D-6C13-4B43-AA6B-41CD4FA64968}" type="pres">
      <dgm:prSet presAssocID="{06A4D211-9BD6-4B8B-886E-7AE5DE93B407}" presName="node" presStyleLbl="node1" presStyleIdx="5" presStyleCnt="6" custScaleX="103935" custScaleY="116055" custLinFactNeighborX="-77692" custLinFactNeighborY="2500">
        <dgm:presLayoutVars>
          <dgm:bulletEnabled val="1"/>
        </dgm:presLayoutVars>
      </dgm:prSet>
      <dgm:spPr/>
    </dgm:pt>
  </dgm:ptLst>
  <dgm:cxnLst>
    <dgm:cxn modelId="{8816F20B-A177-43F5-8757-1BFE8EFA8469}" type="presOf" srcId="{738EE317-F6DC-459F-BD72-F793AF2BF28F}" destId="{32FE13DE-2CB2-48AE-BFA0-44115D563E68}" srcOrd="0" destOrd="0" presId="urn:microsoft.com/office/officeart/2005/8/layout/default"/>
    <dgm:cxn modelId="{2FCA720E-9A96-4542-BCD5-454CC5BC6CEA}" type="presOf" srcId="{496A8679-16D7-4A47-9356-8BF6828A0F78}" destId="{D626B5E8-C81F-485E-B5AE-65EDBD20DD0C}" srcOrd="0" destOrd="0" presId="urn:microsoft.com/office/officeart/2005/8/layout/default"/>
    <dgm:cxn modelId="{70B18229-5B81-4D1C-9F8A-0B9955F438AD}" type="presOf" srcId="{06A4D211-9BD6-4B8B-886E-7AE5DE93B407}" destId="{3A6D2A0D-6C13-4B43-AA6B-41CD4FA64968}" srcOrd="0" destOrd="0" presId="urn:microsoft.com/office/officeart/2005/8/layout/default"/>
    <dgm:cxn modelId="{D7AFCD3C-9FF6-48F5-9B80-FEFB59702033}" type="presOf" srcId="{0BE49F6E-6EF5-4F91-9F32-527FF7674D2C}" destId="{D17CE1C1-ABA1-4F28-A486-D033A29CBCF9}" srcOrd="0" destOrd="0" presId="urn:microsoft.com/office/officeart/2005/8/layout/default"/>
    <dgm:cxn modelId="{BC61443D-298D-4472-BD7E-4B0B5BE9DF9C}" type="presOf" srcId="{A6F9C6CF-9A2E-4924-A68D-9749ADD7521B}" destId="{B45C1A8E-8E4F-450A-A45D-E4542404B805}" srcOrd="0" destOrd="0" presId="urn:microsoft.com/office/officeart/2005/8/layout/default"/>
    <dgm:cxn modelId="{9DDA5644-7F94-4C9D-8185-1C9664C1D67B}" type="presOf" srcId="{97032D78-FA42-42DD-BDF9-9C4525A0157A}" destId="{DAED0364-872B-49A6-BEDB-8A1FEE6591D6}" srcOrd="0" destOrd="0" presId="urn:microsoft.com/office/officeart/2005/8/layout/default"/>
    <dgm:cxn modelId="{37A20C74-6225-4FAE-948F-D8BA1F8A0A8B}" srcId="{97032D78-FA42-42DD-BDF9-9C4525A0157A}" destId="{738EE317-F6DC-459F-BD72-F793AF2BF28F}" srcOrd="2" destOrd="0" parTransId="{32FDFFE4-7D89-4833-8F78-2070256B09A6}" sibTransId="{B889CEFB-F268-43EC-8294-6A49A8F4C65A}"/>
    <dgm:cxn modelId="{D819AFAF-E99E-479A-AAEC-F19615144B51}" srcId="{97032D78-FA42-42DD-BDF9-9C4525A0157A}" destId="{F1B2DA07-C934-4443-8318-756CA8D47AA5}" srcOrd="0" destOrd="0" parTransId="{0C661FEE-F471-415D-AE56-9C15BC10CDAF}" sibTransId="{B166B62D-07CF-4B38-B60E-055CBB2335CF}"/>
    <dgm:cxn modelId="{212BFCCB-E1C0-4D89-AFA5-E30E984306F5}" type="presOf" srcId="{F1B2DA07-C934-4443-8318-756CA8D47AA5}" destId="{FF8FDCD3-9C8B-487E-A4D8-571FA52707AD}" srcOrd="0" destOrd="0" presId="urn:microsoft.com/office/officeart/2005/8/layout/default"/>
    <dgm:cxn modelId="{C9BC80CC-0375-40C9-9B55-4E36DD2612B1}" srcId="{97032D78-FA42-42DD-BDF9-9C4525A0157A}" destId="{06A4D211-9BD6-4B8B-886E-7AE5DE93B407}" srcOrd="5" destOrd="0" parTransId="{02026D78-C53C-4DC0-BBAA-1A2FAC579E39}" sibTransId="{BCADD899-389A-46D4-9A8E-989028BE9F68}"/>
    <dgm:cxn modelId="{CB07E6DB-8D3A-4061-A7DB-E816F67D9A89}" srcId="{97032D78-FA42-42DD-BDF9-9C4525A0157A}" destId="{A6F9C6CF-9A2E-4924-A68D-9749ADD7521B}" srcOrd="3" destOrd="0" parTransId="{23C74BCE-B374-478B-B76F-7602CD0C0170}" sibTransId="{004C1DDB-D035-44EF-B2E2-7EC97943809E}"/>
    <dgm:cxn modelId="{23CEBDDE-4CF3-404D-8CFC-8E214B11A035}" srcId="{97032D78-FA42-42DD-BDF9-9C4525A0157A}" destId="{0BE49F6E-6EF5-4F91-9F32-527FF7674D2C}" srcOrd="4" destOrd="0" parTransId="{B28F34A5-ED63-4F1C-9AB1-97C5AFD927DA}" sibTransId="{B9B575EB-4E93-4EB0-9235-FCE70B5CE6BD}"/>
    <dgm:cxn modelId="{748AA5EC-7577-4F01-B912-FEB7159343DB}" srcId="{97032D78-FA42-42DD-BDF9-9C4525A0157A}" destId="{496A8679-16D7-4A47-9356-8BF6828A0F78}" srcOrd="1" destOrd="0" parTransId="{D3BEF79C-A285-4597-BF65-C1E775786767}" sibTransId="{1A18FE0D-5DDA-4E0B-BE78-72ABDFA3A115}"/>
    <dgm:cxn modelId="{3A966D4F-9DF2-4B96-B687-733A07264546}" type="presParOf" srcId="{DAED0364-872B-49A6-BEDB-8A1FEE6591D6}" destId="{FF8FDCD3-9C8B-487E-A4D8-571FA52707AD}" srcOrd="0" destOrd="0" presId="urn:microsoft.com/office/officeart/2005/8/layout/default"/>
    <dgm:cxn modelId="{9FC797DC-262C-4DB2-8035-B8CC1DE3F191}" type="presParOf" srcId="{DAED0364-872B-49A6-BEDB-8A1FEE6591D6}" destId="{FE330DE9-FC64-427A-9883-0C956F565F93}" srcOrd="1" destOrd="0" presId="urn:microsoft.com/office/officeart/2005/8/layout/default"/>
    <dgm:cxn modelId="{9AB70269-9BA7-4518-AC46-B5815D3A1D68}" type="presParOf" srcId="{DAED0364-872B-49A6-BEDB-8A1FEE6591D6}" destId="{D626B5E8-C81F-485E-B5AE-65EDBD20DD0C}" srcOrd="2" destOrd="0" presId="urn:microsoft.com/office/officeart/2005/8/layout/default"/>
    <dgm:cxn modelId="{BCABC48A-16F3-420E-8C4F-2C148AB925C7}" type="presParOf" srcId="{DAED0364-872B-49A6-BEDB-8A1FEE6591D6}" destId="{A82BF795-7D93-4609-B40A-6C7BD1137CA7}" srcOrd="3" destOrd="0" presId="urn:microsoft.com/office/officeart/2005/8/layout/default"/>
    <dgm:cxn modelId="{5DBC2156-8FAD-4B02-803B-A613FD93226D}" type="presParOf" srcId="{DAED0364-872B-49A6-BEDB-8A1FEE6591D6}" destId="{32FE13DE-2CB2-48AE-BFA0-44115D563E68}" srcOrd="4" destOrd="0" presId="urn:microsoft.com/office/officeart/2005/8/layout/default"/>
    <dgm:cxn modelId="{5227D6E0-1128-4700-B087-38D6EAEF6181}" type="presParOf" srcId="{DAED0364-872B-49A6-BEDB-8A1FEE6591D6}" destId="{32885487-02D5-4E35-9194-BE12A692960C}" srcOrd="5" destOrd="0" presId="urn:microsoft.com/office/officeart/2005/8/layout/default"/>
    <dgm:cxn modelId="{8DE6D6D1-59FE-4FC9-ACB5-CB0D1FBD80FF}" type="presParOf" srcId="{DAED0364-872B-49A6-BEDB-8A1FEE6591D6}" destId="{B45C1A8E-8E4F-450A-A45D-E4542404B805}" srcOrd="6" destOrd="0" presId="urn:microsoft.com/office/officeart/2005/8/layout/default"/>
    <dgm:cxn modelId="{F7D28300-FD7F-4854-B834-482B60A96A64}" type="presParOf" srcId="{DAED0364-872B-49A6-BEDB-8A1FEE6591D6}" destId="{D82E379E-4497-4AB1-9C69-49A085B91727}" srcOrd="7" destOrd="0" presId="urn:microsoft.com/office/officeart/2005/8/layout/default"/>
    <dgm:cxn modelId="{C8C5C855-FACD-46D1-BAD4-C53793298CD2}" type="presParOf" srcId="{DAED0364-872B-49A6-BEDB-8A1FEE6591D6}" destId="{D17CE1C1-ABA1-4F28-A486-D033A29CBCF9}" srcOrd="8" destOrd="0" presId="urn:microsoft.com/office/officeart/2005/8/layout/default"/>
    <dgm:cxn modelId="{1E980CCC-C621-44EA-B5F7-C3BF94AA63C3}" type="presParOf" srcId="{DAED0364-872B-49A6-BEDB-8A1FEE6591D6}" destId="{FF1A1533-42E0-4779-A9A8-A36AED80530B}" srcOrd="9" destOrd="0" presId="urn:microsoft.com/office/officeart/2005/8/layout/default"/>
    <dgm:cxn modelId="{655F4C50-0A1C-4464-9EB7-707846D0C0A5}" type="presParOf" srcId="{DAED0364-872B-49A6-BEDB-8A1FEE6591D6}" destId="{3A6D2A0D-6C13-4B43-AA6B-41CD4FA64968}" srcOrd="1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FDCD3-9C8B-487E-A4D8-571FA52707AD}">
      <dsp:nvSpPr>
        <dsp:cNvPr id="0" name=""/>
        <dsp:cNvSpPr/>
      </dsp:nvSpPr>
      <dsp:spPr>
        <a:xfrm>
          <a:off x="488663" y="0"/>
          <a:ext cx="3388710" cy="203322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u="sng" kern="1200" dirty="0"/>
            <a:t>MANDAT </a:t>
          </a:r>
        </a:p>
        <a:p>
          <a:pPr marL="0" lvl="0" indent="0" algn="ctr" defTabSz="800100">
            <a:lnSpc>
              <a:spcPct val="90000"/>
            </a:lnSpc>
            <a:spcBef>
              <a:spcPct val="0"/>
            </a:spcBef>
            <a:spcAft>
              <a:spcPct val="35000"/>
            </a:spcAft>
            <a:buNone/>
          </a:pPr>
          <a:br>
            <a:rPr lang="fr-FR" sz="1800" kern="1200" dirty="0"/>
          </a:br>
          <a:r>
            <a:rPr lang="fr-FR" sz="1800" b="1" i="1" kern="1200" dirty="0">
              <a:ea typeface="+mj-ea"/>
              <a:cs typeface="+mj-cs"/>
            </a:rPr>
            <a:t>Favoriser la diversification économique et la transformation structurelle pour un développement inclusif et durable.</a:t>
          </a:r>
          <a:endParaRPr lang="fr-FR" sz="1800" b="1" i="1" kern="1200" dirty="0"/>
        </a:p>
      </dsp:txBody>
      <dsp:txXfrm>
        <a:off x="488663" y="0"/>
        <a:ext cx="3388710" cy="2033226"/>
      </dsp:txXfrm>
    </dsp:sp>
    <dsp:sp modelId="{D626B5E8-C81F-485E-B5AE-65EDBD20DD0C}">
      <dsp:nvSpPr>
        <dsp:cNvPr id="0" name=""/>
        <dsp:cNvSpPr/>
      </dsp:nvSpPr>
      <dsp:spPr>
        <a:xfrm>
          <a:off x="4215872" y="761404"/>
          <a:ext cx="3313312" cy="141299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u="sng" kern="1200">
              <a:latin typeface="Calibri" panose="020F0502020204030204"/>
              <a:ea typeface="+mn-ea"/>
              <a:cs typeface="+mn-cs"/>
            </a:rPr>
            <a:t>Pour 2024 </a:t>
          </a:r>
        </a:p>
        <a:p>
          <a:pPr marL="0" lvl="0" indent="0" algn="ctr" defTabSz="800100">
            <a:lnSpc>
              <a:spcPct val="90000"/>
            </a:lnSpc>
            <a:spcBef>
              <a:spcPct val="0"/>
            </a:spcBef>
            <a:spcAft>
              <a:spcPct val="35000"/>
            </a:spcAft>
            <a:buNone/>
          </a:pPr>
          <a:r>
            <a:rPr lang="fr-FR" sz="1600" kern="1200"/>
            <a:t>Mise en œuvre inclusive ZLECAf 
Capitalisation des actifs naturels 
Promotion NG de ZES</a:t>
          </a:r>
          <a:endParaRPr lang="fr-FR" sz="1600" kern="1200" dirty="0"/>
        </a:p>
      </dsp:txBody>
      <dsp:txXfrm>
        <a:off x="4284848" y="830380"/>
        <a:ext cx="3175360" cy="1275038"/>
      </dsp:txXfrm>
    </dsp:sp>
    <dsp:sp modelId="{32FE13DE-2CB2-48AE-BFA0-44115D563E68}">
      <dsp:nvSpPr>
        <dsp:cNvPr id="0" name=""/>
        <dsp:cNvSpPr/>
      </dsp:nvSpPr>
      <dsp:spPr>
        <a:xfrm>
          <a:off x="7777882" y="0"/>
          <a:ext cx="3388710" cy="203322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fr-FR" sz="1800" u="sng" kern="1200" dirty="0">
              <a:latin typeface="Calibri" panose="020F0502020204030204"/>
              <a:ea typeface="+mn-ea"/>
              <a:cs typeface="+mn-cs"/>
            </a:rPr>
            <a:t>MODALITÉS D’EXÉCUTION</a:t>
          </a:r>
          <a:br>
            <a:rPr lang="fr-FR" sz="1800" u="sng" kern="1200" dirty="0">
              <a:latin typeface="Calibri" panose="020F0502020204030204"/>
              <a:ea typeface="+mn-ea"/>
              <a:cs typeface="+mn-cs"/>
            </a:rPr>
          </a:br>
          <a:r>
            <a:rPr lang="fr-FR" sz="1600" u="none" kern="1200" dirty="0">
              <a:latin typeface="Calibri" panose="020F0502020204030204"/>
              <a:ea typeface="+mn-ea"/>
              <a:cs typeface="+mn-cs"/>
            </a:rPr>
            <a:t>Plaidoyer/Dialogues politiques 
Produits de la connaissance
Renforcement des capacités 
Partenariats stratégiques
Services de conseil  </a:t>
          </a:r>
          <a:endParaRPr lang="fr-FR" sz="1800" u="none" kern="1200" dirty="0">
            <a:latin typeface="Calibri" panose="020F0502020204030204"/>
            <a:ea typeface="+mn-ea"/>
            <a:cs typeface="+mn-cs"/>
          </a:endParaRPr>
        </a:p>
      </dsp:txBody>
      <dsp:txXfrm>
        <a:off x="7777882" y="0"/>
        <a:ext cx="3388710" cy="2033226"/>
      </dsp:txXfrm>
    </dsp:sp>
    <dsp:sp modelId="{B45C1A8E-8E4F-450A-A45D-E4542404B805}">
      <dsp:nvSpPr>
        <dsp:cNvPr id="0" name=""/>
        <dsp:cNvSpPr/>
      </dsp:nvSpPr>
      <dsp:spPr>
        <a:xfrm>
          <a:off x="479107" y="2373057"/>
          <a:ext cx="3573429" cy="309894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u="sng" kern="1200" dirty="0">
              <a:latin typeface="Calibri" panose="020F0502020204030204"/>
              <a:ea typeface="+mn-ea"/>
              <a:cs typeface="+mn-cs"/>
            </a:rPr>
            <a:t>Renforcement des capacités </a:t>
          </a:r>
        </a:p>
        <a:p>
          <a:pPr marL="0" lvl="0" indent="0" algn="ctr" defTabSz="800100">
            <a:lnSpc>
              <a:spcPct val="90000"/>
            </a:lnSpc>
            <a:spcBef>
              <a:spcPct val="0"/>
            </a:spcBef>
            <a:spcAft>
              <a:spcPct val="35000"/>
            </a:spcAft>
            <a:buNone/>
          </a:pPr>
          <a:r>
            <a:rPr lang="fr-FR" sz="1600" kern="1200" dirty="0"/>
            <a:t>ZLECAf et Instruments </a:t>
          </a:r>
        </a:p>
        <a:p>
          <a:pPr marL="0" lvl="0" indent="0" algn="ctr" defTabSz="800100">
            <a:lnSpc>
              <a:spcPct val="90000"/>
            </a:lnSpc>
            <a:spcBef>
              <a:spcPct val="0"/>
            </a:spcBef>
            <a:spcAft>
              <a:spcPct val="35000"/>
            </a:spcAft>
            <a:buNone/>
          </a:pPr>
          <a:r>
            <a:rPr lang="fr-FR" sz="1600" kern="1200" dirty="0"/>
            <a:t>Comptabilité du capital naturel
Comptes satellites du tourisme  
Outil IPRT
Économie forestière</a:t>
          </a:r>
        </a:p>
        <a:p>
          <a:pPr marL="0" lvl="0" indent="0" algn="ctr" defTabSz="800100">
            <a:lnSpc>
              <a:spcPct val="90000"/>
            </a:lnSpc>
            <a:spcBef>
              <a:spcPct val="0"/>
            </a:spcBef>
            <a:spcAft>
              <a:spcPct val="35000"/>
            </a:spcAft>
            <a:buNone/>
          </a:pPr>
          <a:r>
            <a:rPr lang="fr-FR" sz="1600" kern="1200" dirty="0"/>
            <a:t>Économie Bleue</a:t>
          </a:r>
        </a:p>
        <a:p>
          <a:pPr marL="0" lvl="0" indent="0" algn="ctr" defTabSz="800100">
            <a:lnSpc>
              <a:spcPct val="90000"/>
            </a:lnSpc>
            <a:spcBef>
              <a:spcPct val="0"/>
            </a:spcBef>
            <a:spcAft>
              <a:spcPct val="35000"/>
            </a:spcAft>
            <a:buNone/>
          </a:pPr>
          <a:r>
            <a:rPr lang="fr-FR" sz="1600" kern="1200" dirty="0"/>
            <a:t>Intelligence Artificielle </a:t>
          </a:r>
        </a:p>
      </dsp:txBody>
      <dsp:txXfrm>
        <a:off x="479107" y="2373057"/>
        <a:ext cx="3573429" cy="3098942"/>
      </dsp:txXfrm>
    </dsp:sp>
    <dsp:sp modelId="{D17CE1C1-ABA1-4F28-A486-D033A29CBCF9}">
      <dsp:nvSpPr>
        <dsp:cNvPr id="0" name=""/>
        <dsp:cNvSpPr/>
      </dsp:nvSpPr>
      <dsp:spPr>
        <a:xfrm>
          <a:off x="8603948" y="3668708"/>
          <a:ext cx="2579927" cy="1651142"/>
        </a:xfrm>
        <a:prstGeom prst="round2Diag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u="sng" kern="1200" dirty="0"/>
            <a:t>CHANGEMENT POSITIF </a:t>
          </a:r>
        </a:p>
        <a:p>
          <a:pPr marL="0" lvl="0" indent="0" algn="ctr" defTabSz="800100">
            <a:lnSpc>
              <a:spcPct val="90000"/>
            </a:lnSpc>
            <a:spcBef>
              <a:spcPct val="0"/>
            </a:spcBef>
            <a:spcAft>
              <a:spcPct val="35000"/>
            </a:spcAft>
            <a:buNone/>
          </a:pPr>
          <a:r>
            <a:rPr lang="fr-FR" sz="1600" kern="1200" dirty="0"/>
            <a:t>UNCTs et UNSDCF se concentrent de plus en plus sur la diversification économique en Afrique centrale </a:t>
          </a:r>
        </a:p>
      </dsp:txBody>
      <dsp:txXfrm>
        <a:off x="8684550" y="3749310"/>
        <a:ext cx="2418723" cy="1489938"/>
      </dsp:txXfrm>
    </dsp:sp>
    <dsp:sp modelId="{3A6D2A0D-6C13-4B43-AA6B-41CD4FA64968}">
      <dsp:nvSpPr>
        <dsp:cNvPr id="0" name=""/>
        <dsp:cNvSpPr/>
      </dsp:nvSpPr>
      <dsp:spPr>
        <a:xfrm>
          <a:off x="4853763" y="2793048"/>
          <a:ext cx="3522056" cy="235966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u="sng" kern="1200">
              <a:latin typeface="Calibri" panose="020F0502020204030204"/>
              <a:ea typeface="+mn-ea"/>
              <a:cs typeface="+mn-cs"/>
            </a:rPr>
            <a:t>CIBLE</a:t>
          </a:r>
          <a:r>
            <a:rPr lang="fr-FR" sz="1600" b="1" u="sng" kern="1200">
              <a:latin typeface="Calibri" panose="020F0502020204030204"/>
              <a:ea typeface="+mn-ea"/>
              <a:cs typeface="+mn-cs"/>
            </a:rPr>
            <a:t> </a:t>
          </a:r>
        </a:p>
        <a:p>
          <a:pPr marL="0" lvl="0" algn="ctr" defTabSz="622300">
            <a:lnSpc>
              <a:spcPct val="90000"/>
            </a:lnSpc>
            <a:spcBef>
              <a:spcPct val="0"/>
            </a:spcBef>
            <a:spcAft>
              <a:spcPct val="35000"/>
            </a:spcAft>
            <a:buNone/>
          </a:pPr>
          <a:r>
            <a:rPr lang="fr-FR" sz="1600" b="1" kern="1200"/>
            <a:t>Décideurs politiques </a:t>
          </a:r>
        </a:p>
        <a:p>
          <a:pPr marL="0" lvl="0" algn="ctr" defTabSz="622300">
            <a:lnSpc>
              <a:spcPct val="90000"/>
            </a:lnSpc>
            <a:spcBef>
              <a:spcPct val="0"/>
            </a:spcBef>
            <a:spcAft>
              <a:spcPct val="35000"/>
            </a:spcAft>
            <a:buNone/>
          </a:pPr>
          <a:r>
            <a:rPr lang="fr-FR" sz="1600" b="1" kern="1200"/>
            <a:t>Experts </a:t>
          </a:r>
        </a:p>
        <a:p>
          <a:pPr marL="0" lvl="0" algn="ctr" defTabSz="622300">
            <a:lnSpc>
              <a:spcPct val="90000"/>
            </a:lnSpc>
            <a:spcBef>
              <a:spcPct val="0"/>
            </a:spcBef>
            <a:spcAft>
              <a:spcPct val="35000"/>
            </a:spcAft>
            <a:buNone/>
          </a:pPr>
          <a:r>
            <a:rPr lang="fr-FR" sz="1600" b="1" kern="1200"/>
            <a:t>LNOB (femmes, Jeunes, PLWD, pop. Vulnérables) </a:t>
          </a:r>
        </a:p>
        <a:p>
          <a:pPr marL="0" lvl="0" algn="ctr" defTabSz="622300">
            <a:lnSpc>
              <a:spcPct val="90000"/>
            </a:lnSpc>
            <a:spcBef>
              <a:spcPct val="0"/>
            </a:spcBef>
            <a:spcAft>
              <a:spcPct val="35000"/>
            </a:spcAft>
            <a:buNone/>
          </a:pPr>
          <a:r>
            <a:rPr lang="fr-FR" sz="1600" b="1" kern="1200"/>
            <a:t>Secteur privé </a:t>
          </a:r>
        </a:p>
        <a:p>
          <a:pPr marL="0" lvl="0" algn="ctr" defTabSz="622300">
            <a:lnSpc>
              <a:spcPct val="90000"/>
            </a:lnSpc>
            <a:spcBef>
              <a:spcPct val="0"/>
            </a:spcBef>
            <a:spcAft>
              <a:spcPct val="35000"/>
            </a:spcAft>
            <a:buNone/>
          </a:pPr>
          <a:r>
            <a:rPr lang="fr-FR" sz="1600" b="1" kern="1200"/>
            <a:t>Partenaires au Développement </a:t>
          </a:r>
        </a:p>
        <a:p>
          <a:pPr marL="0" lvl="0" algn="ctr" defTabSz="622300">
            <a:lnSpc>
              <a:spcPct val="90000"/>
            </a:lnSpc>
            <a:spcBef>
              <a:spcPct val="0"/>
            </a:spcBef>
            <a:spcAft>
              <a:spcPct val="35000"/>
            </a:spcAft>
            <a:buNone/>
          </a:pPr>
          <a:r>
            <a:rPr lang="fr-FR" sz="1600" b="1" kern="1200"/>
            <a:t>Universitaires </a:t>
          </a:r>
          <a:endParaRPr lang="fr-FR" sz="1600" b="1" kern="1200" dirty="0"/>
        </a:p>
      </dsp:txBody>
      <dsp:txXfrm>
        <a:off x="4853763" y="2793048"/>
        <a:ext cx="3522056" cy="235966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19EF2644-83B0-4523-98D3-3CA97D59330C}" type="datetimeFigureOut">
              <a:rPr lang="en-US" smtClean="0"/>
              <a:t>10/16/2024</a:t>
            </a:fld>
            <a:endParaRPr lang="en-US"/>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FDB8604C-1101-4E9F-9D20-27B96184E882}" type="slidenum">
              <a:rPr lang="en-US" smtClean="0"/>
              <a:t>‹N°›</a:t>
            </a:fld>
            <a:endParaRPr lang="en-US"/>
          </a:p>
        </p:txBody>
      </p:sp>
    </p:spTree>
    <p:extLst>
      <p:ext uri="{BB962C8B-B14F-4D97-AF65-F5344CB8AC3E}">
        <p14:creationId xmlns:p14="http://schemas.microsoft.com/office/powerpoint/2010/main" val="217304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Vue d’ensemble</a:t>
            </a:r>
          </a:p>
          <a:p>
            <a:endParaRPr lang="fr-FR" dirty="0"/>
          </a:p>
          <a:p>
            <a:r>
              <a:rPr lang="fr-FR" dirty="0"/>
              <a:t>Réalisations depuis le dernier CIE : activités, résultats, progrès </a:t>
            </a:r>
          </a:p>
          <a:p>
            <a:r>
              <a:rPr lang="fr-FR" dirty="0"/>
              <a:t>Enjeux, enseignements et opportunités </a:t>
            </a:r>
          </a:p>
          <a:p>
            <a:r>
              <a:rPr lang="fr-FR" dirty="0"/>
              <a:t>Cadre stratégique pour 2025</a:t>
            </a:r>
          </a:p>
          <a:p>
            <a:endParaRPr lang="fr-FR" dirty="0"/>
          </a:p>
        </p:txBody>
      </p:sp>
      <p:sp>
        <p:nvSpPr>
          <p:cNvPr id="4" name="Espace réservé du numéro de diapositive 3"/>
          <p:cNvSpPr>
            <a:spLocks noGrp="1"/>
          </p:cNvSpPr>
          <p:nvPr>
            <p:ph type="sldNum" sz="quarter" idx="5"/>
          </p:nvPr>
        </p:nvSpPr>
        <p:spPr/>
        <p:txBody>
          <a:bodyPr/>
          <a:lstStyle/>
          <a:p>
            <a:fld id="{FDB8604C-1101-4E9F-9D20-27B96184E882}" type="slidenum">
              <a:rPr lang="en-US" smtClean="0"/>
              <a:t>2</a:t>
            </a:fld>
            <a:endParaRPr lang="en-US"/>
          </a:p>
        </p:txBody>
      </p:sp>
    </p:spTree>
    <p:extLst>
      <p:ext uri="{BB962C8B-B14F-4D97-AF65-F5344CB8AC3E}">
        <p14:creationId xmlns:p14="http://schemas.microsoft.com/office/powerpoint/2010/main" val="2491091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fr-FR" sz="1800" dirty="0">
                <a:effectLst/>
                <a:latin typeface="Calibri" panose="020F0502020204030204" pitchFamily="34" charset="0"/>
                <a:ea typeface="DengXian" panose="02010600030101010101" pitchFamily="2" charset="-122"/>
                <a:cs typeface="Arial" panose="020B0604020202020204" pitchFamily="34" charset="0"/>
              </a:rPr>
              <a:t>En 2025, le Bureau continuera à investir dans la promotion de la diversification économique au sein de la sous-région, en lien avec son mandat. </a:t>
            </a:r>
          </a:p>
          <a:p>
            <a:pPr algn="just">
              <a:lnSpc>
                <a:spcPct val="107000"/>
              </a:lnSpc>
              <a:spcAft>
                <a:spcPts val="800"/>
              </a:spcAft>
            </a:pPr>
            <a:r>
              <a:rPr lang="fr-FR" sz="1800" dirty="0">
                <a:effectLst/>
                <a:latin typeface="Calibri" panose="020F0502020204030204" pitchFamily="34" charset="0"/>
                <a:ea typeface="DengXian" panose="02010600030101010101" pitchFamily="2" charset="-122"/>
                <a:cs typeface="Arial" panose="020B0604020202020204" pitchFamily="34" charset="0"/>
              </a:rPr>
              <a:t>L’accent sera particulièrement mis sur la valorisation du capital naturel et la promotion de ZES de nouvelles générations portées par des chaînes de valeur régionales, inclusives et durables, en lien avec l'économie locale et contribuant à la réduction de la pauvreté et à la transformation structurelle de l’Afrique centrale. </a:t>
            </a:r>
          </a:p>
          <a:p>
            <a:pPr algn="just">
              <a:lnSpc>
                <a:spcPct val="107000"/>
              </a:lnSpc>
              <a:spcAft>
                <a:spcPts val="800"/>
              </a:spcAft>
            </a:pPr>
            <a:r>
              <a:rPr lang="fr-FR" sz="1800" dirty="0">
                <a:effectLst/>
                <a:latin typeface="Calibri" panose="020F0502020204030204" pitchFamily="34" charset="0"/>
                <a:ea typeface="DengXian" panose="02010600030101010101" pitchFamily="2" charset="-122"/>
                <a:cs typeface="Arial" panose="020B0604020202020204" pitchFamily="34" charset="0"/>
              </a:rPr>
              <a:t>Le bureau poursuivra le travail sur l'application des méthodes de comptabilité économique et environnementale, afin de faciliter le recalibrage des comptes nationaux et la mobilisation des financements innovants grâce à l'intégration du capital naturel dans les comptes nationaux et la mobilisation d'un financement durable ;</a:t>
            </a:r>
          </a:p>
          <a:p>
            <a:pPr algn="just">
              <a:lnSpc>
                <a:spcPct val="107000"/>
              </a:lnSpc>
              <a:spcAft>
                <a:spcPts val="800"/>
              </a:spcAft>
            </a:pPr>
            <a:r>
              <a:rPr lang="fr-FR" sz="1800" dirty="0">
                <a:effectLst/>
                <a:latin typeface="Calibri" panose="020F0502020204030204" pitchFamily="34" charset="0"/>
                <a:ea typeface="DengXian" panose="02010600030101010101" pitchFamily="2" charset="-122"/>
                <a:cs typeface="Arial" panose="020B0604020202020204" pitchFamily="34" charset="0"/>
              </a:rPr>
              <a:t>Le bureau continuera à soutenir l’opérationnalisation d’une ZLECAf inclusive et durable dans la sous-région </a:t>
            </a:r>
          </a:p>
          <a:p>
            <a:pPr algn="just">
              <a:lnSpc>
                <a:spcPct val="107000"/>
              </a:lnSpc>
              <a:spcAft>
                <a:spcPts val="800"/>
              </a:spcAft>
            </a:pPr>
            <a:r>
              <a:rPr lang="fr-FR" sz="1800" dirty="0">
                <a:effectLst/>
                <a:latin typeface="Calibri" panose="020F0502020204030204" pitchFamily="34" charset="0"/>
                <a:ea typeface="DengXian" panose="02010600030101010101" pitchFamily="2" charset="-122"/>
                <a:cs typeface="Arial" panose="020B0604020202020204" pitchFamily="34" charset="0"/>
              </a:rPr>
              <a:t>Le bureau s'engage à renforcer sa collaboration avec les agences des Nations Unies et les Bureaux des Coordonnateurs Résidents en Afrique centrale, afin de promouvoir la diversification économique et l'industrialisation à travers le Cadre de Coopération pour le Développement Durable des Nations Unies (UNSDCF), conformément à l'esprit du Système des Nations Unies unifié.</a:t>
            </a:r>
          </a:p>
          <a:p>
            <a:pPr algn="just">
              <a:lnSpc>
                <a:spcPct val="107000"/>
              </a:lnSpc>
              <a:spcAft>
                <a:spcPts val="800"/>
              </a:spcAft>
            </a:pPr>
            <a:r>
              <a:rPr lang="fr-FR" sz="1800" dirty="0">
                <a:effectLst/>
                <a:latin typeface="Calibri" panose="020F0502020204030204" pitchFamily="34" charset="0"/>
                <a:ea typeface="DengXian" panose="02010600030101010101" pitchFamily="2" charset="-122"/>
                <a:cs typeface="Arial" panose="020B0604020202020204" pitchFamily="34" charset="0"/>
              </a:rPr>
              <a:t>Le bureau s’engage enfin à mobiliser les partenaires stratégiques pour la mise en œuvre de son programme dans la sous-région,</a:t>
            </a:r>
          </a:p>
          <a:p>
            <a:endParaRPr lang="en-US" dirty="0"/>
          </a:p>
        </p:txBody>
      </p:sp>
      <p:sp>
        <p:nvSpPr>
          <p:cNvPr id="4" name="Slide Number Placeholder 3"/>
          <p:cNvSpPr>
            <a:spLocks noGrp="1"/>
          </p:cNvSpPr>
          <p:nvPr>
            <p:ph type="sldNum" sz="quarter" idx="5"/>
          </p:nvPr>
        </p:nvSpPr>
        <p:spPr/>
        <p:txBody>
          <a:bodyPr/>
          <a:lstStyle/>
          <a:p>
            <a:fld id="{FDB8604C-1101-4E9F-9D20-27B96184E882}" type="slidenum">
              <a:rPr lang="en-US" smtClean="0"/>
              <a:t>11</a:t>
            </a:fld>
            <a:endParaRPr lang="en-US"/>
          </a:p>
        </p:txBody>
      </p:sp>
    </p:spTree>
    <p:extLst>
      <p:ext uri="{BB962C8B-B14F-4D97-AF65-F5344CB8AC3E}">
        <p14:creationId xmlns:p14="http://schemas.microsoft.com/office/powerpoint/2010/main" val="1483506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8604C-1101-4E9F-9D20-27B96184E882}" type="slidenum">
              <a:rPr lang="en-US" smtClean="0"/>
              <a:t>12</a:t>
            </a:fld>
            <a:endParaRPr lang="en-US"/>
          </a:p>
        </p:txBody>
      </p:sp>
    </p:spTree>
    <p:extLst>
      <p:ext uri="{BB962C8B-B14F-4D97-AF65-F5344CB8AC3E}">
        <p14:creationId xmlns:p14="http://schemas.microsoft.com/office/powerpoint/2010/main" val="3211194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Bef>
                <a:spcPts val="1800"/>
              </a:spcBef>
              <a:spcAft>
                <a:spcPts val="400"/>
              </a:spcAft>
            </a:pPr>
            <a:r>
              <a:rPr lang="fr-FR" sz="1400" b="1" kern="0" dirty="0">
                <a:solidFill>
                  <a:srgbClr val="2F5496"/>
                </a:solidFill>
                <a:effectLst/>
                <a:latin typeface="Calibri Light" panose="020F0302020204030204" pitchFamily="34" charset="0"/>
                <a:ea typeface="DengXian Light" panose="02010600030101010101" pitchFamily="2" charset="-122"/>
                <a:cs typeface="Times New Roman" panose="02020603050405020304" pitchFamily="18" charset="0"/>
              </a:rPr>
              <a:t>Vue d’ensemble</a:t>
            </a:r>
            <a:endParaRPr lang="fr-FR" sz="2000" b="1" kern="0" dirty="0">
              <a:solidFill>
                <a:srgbClr val="2F5496"/>
              </a:solidFill>
              <a:effectLst/>
              <a:latin typeface="Calibri Light" panose="020F0302020204030204" pitchFamily="34" charset="0"/>
              <a:ea typeface="DengXian Light" panose="02010600030101010101" pitchFamily="2" charset="-122"/>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fr-FR" sz="1100" dirty="0">
                <a:effectLst/>
                <a:latin typeface="Calibri" panose="020F0502020204030204" pitchFamily="34" charset="0"/>
                <a:ea typeface="DengXian" panose="02010600030101010101" pitchFamily="2" charset="-122"/>
                <a:cs typeface="Arial" panose="020B0604020202020204" pitchFamily="34" charset="0"/>
              </a:rPr>
              <a:t>Pour rappel, le </a:t>
            </a:r>
            <a:r>
              <a:rPr lang="fr-FR" sz="1100" b="1" dirty="0">
                <a:effectLst/>
                <a:latin typeface="Calibri" panose="020F0502020204030204" pitchFamily="34" charset="0"/>
                <a:ea typeface="DengXian" panose="02010600030101010101" pitchFamily="2" charset="-122"/>
                <a:cs typeface="Arial" panose="020B0604020202020204" pitchFamily="34" charset="0"/>
              </a:rPr>
              <a:t>mandat</a:t>
            </a:r>
            <a:r>
              <a:rPr lang="fr-FR" sz="1100" dirty="0">
                <a:effectLst/>
                <a:latin typeface="Calibri" panose="020F0502020204030204" pitchFamily="34" charset="0"/>
                <a:ea typeface="DengXian" panose="02010600030101010101" pitchFamily="2" charset="-122"/>
                <a:cs typeface="Arial" panose="020B0604020202020204" pitchFamily="34" charset="0"/>
              </a:rPr>
              <a:t> du bureau est de Favoriser la diversification économique et la transformation structurelle pour un développement inclusif et durable.</a:t>
            </a:r>
          </a:p>
          <a:p>
            <a:pPr marL="342900" lvl="0" indent="-342900" algn="just">
              <a:lnSpc>
                <a:spcPct val="107000"/>
              </a:lnSpc>
              <a:spcAft>
                <a:spcPts val="800"/>
              </a:spcAft>
              <a:buFont typeface="Times New Roman" panose="02020603050405020304" pitchFamily="18" charset="0"/>
              <a:buChar char="•"/>
              <a:tabLst>
                <a:tab pos="457200" algn="l"/>
              </a:tabLst>
            </a:pPr>
            <a:r>
              <a:rPr lang="fr-FR" sz="1100" dirty="0">
                <a:effectLst/>
                <a:latin typeface="Calibri" panose="020F0502020204030204" pitchFamily="34" charset="0"/>
                <a:ea typeface="DengXian" panose="02010600030101010101" pitchFamily="2" charset="-122"/>
                <a:cs typeface="Arial" panose="020B0604020202020204" pitchFamily="34" charset="0"/>
              </a:rPr>
              <a:t>Les initiatives du bureau depuis le dernier CIE se sont centrées sur </a:t>
            </a:r>
          </a:p>
          <a:p>
            <a:pPr marL="742950" lvl="1" indent="-285750" algn="just">
              <a:lnSpc>
                <a:spcPct val="107000"/>
              </a:lnSpc>
              <a:spcAft>
                <a:spcPts val="800"/>
              </a:spcAft>
              <a:buFont typeface="Times New Roman" panose="02020603050405020304" pitchFamily="18" charset="0"/>
              <a:buChar char="•"/>
              <a:tabLst>
                <a:tab pos="914400" algn="l"/>
              </a:tabLst>
            </a:pPr>
            <a:r>
              <a:rPr lang="fr-FR" sz="1100" dirty="0">
                <a:effectLst/>
                <a:latin typeface="Calibri" panose="020F0502020204030204" pitchFamily="34" charset="0"/>
                <a:ea typeface="DengXian" panose="02010600030101010101" pitchFamily="2" charset="-122"/>
                <a:cs typeface="Arial" panose="020B0604020202020204" pitchFamily="34" charset="0"/>
              </a:rPr>
              <a:t>L’opérationnalisation inclusive de la Zone de libre-échange continentale africaine (ZLECAf)</a:t>
            </a:r>
          </a:p>
          <a:p>
            <a:pPr marL="742950" lvl="1" indent="-285750" algn="just">
              <a:lnSpc>
                <a:spcPct val="107000"/>
              </a:lnSpc>
              <a:spcAft>
                <a:spcPts val="800"/>
              </a:spcAft>
              <a:buFont typeface="Times New Roman" panose="02020603050405020304" pitchFamily="18" charset="0"/>
              <a:buChar char="•"/>
              <a:tabLst>
                <a:tab pos="914400" algn="l"/>
              </a:tabLst>
            </a:pPr>
            <a:r>
              <a:rPr lang="fr-FR" sz="1100" dirty="0">
                <a:effectLst/>
                <a:latin typeface="Calibri" panose="020F0502020204030204" pitchFamily="34" charset="0"/>
                <a:ea typeface="DengXian" panose="02010600030101010101" pitchFamily="2" charset="-122"/>
                <a:cs typeface="Arial" panose="020B0604020202020204" pitchFamily="34" charset="0"/>
              </a:rPr>
              <a:t>La capitalisation des actifs naturels, et </a:t>
            </a:r>
          </a:p>
          <a:p>
            <a:pPr marL="742950" lvl="1" indent="-285750" algn="just">
              <a:lnSpc>
                <a:spcPct val="107000"/>
              </a:lnSpc>
              <a:spcAft>
                <a:spcPts val="800"/>
              </a:spcAft>
              <a:buFont typeface="Times New Roman" panose="02020603050405020304" pitchFamily="18" charset="0"/>
              <a:buChar char="•"/>
              <a:tabLst>
                <a:tab pos="914400" algn="l"/>
              </a:tabLst>
            </a:pPr>
            <a:r>
              <a:rPr lang="fr-FR" sz="1100" dirty="0">
                <a:effectLst/>
                <a:latin typeface="Calibri" panose="020F0502020204030204" pitchFamily="34" charset="0"/>
                <a:ea typeface="DengXian" panose="02010600030101010101" pitchFamily="2" charset="-122"/>
                <a:cs typeface="Arial" panose="020B0604020202020204" pitchFamily="34" charset="0"/>
              </a:rPr>
              <a:t>La mobilisation autour de nouvelles générations de zones économiques spéciales (ZES). </a:t>
            </a:r>
          </a:p>
          <a:p>
            <a:pPr marL="342900" lvl="0" indent="-342900" algn="just">
              <a:lnSpc>
                <a:spcPct val="107000"/>
              </a:lnSpc>
              <a:spcAft>
                <a:spcPts val="800"/>
              </a:spcAft>
              <a:buFont typeface="Times New Roman" panose="02020603050405020304" pitchFamily="18" charset="0"/>
              <a:buChar char="•"/>
              <a:tabLst>
                <a:tab pos="457200" algn="l"/>
              </a:tabLst>
            </a:pPr>
            <a:r>
              <a:rPr lang="fr-FR" sz="1100" dirty="0">
                <a:effectLst/>
                <a:latin typeface="Calibri" panose="020F0502020204030204" pitchFamily="34" charset="0"/>
                <a:ea typeface="DengXian" panose="02010600030101010101" pitchFamily="2" charset="-122"/>
                <a:cs typeface="Arial" panose="020B0604020202020204" pitchFamily="34" charset="0"/>
              </a:rPr>
              <a:t>Et cela dans les 8 pays couverts par le bureau. Ceci, en collaboration avec la CEEAC et la CEMAC. </a:t>
            </a:r>
          </a:p>
          <a:p>
            <a:pPr marL="342900" lvl="0" indent="-342900" algn="just">
              <a:lnSpc>
                <a:spcPct val="107000"/>
              </a:lnSpc>
              <a:spcAft>
                <a:spcPts val="800"/>
              </a:spcAft>
              <a:buFont typeface="Times New Roman" panose="02020603050405020304" pitchFamily="18" charset="0"/>
              <a:buChar char="•"/>
              <a:tabLst>
                <a:tab pos="457200" algn="l"/>
              </a:tabLst>
            </a:pPr>
            <a:r>
              <a:rPr lang="fr-FR" sz="1100" dirty="0">
                <a:effectLst/>
                <a:latin typeface="Calibri" panose="020F0502020204030204" pitchFamily="34" charset="0"/>
                <a:ea typeface="DengXian" panose="02010600030101010101" pitchFamily="2" charset="-122"/>
                <a:cs typeface="Arial" panose="020B0604020202020204" pitchFamily="34" charset="0"/>
              </a:rPr>
              <a:t>Les modalités de mise en œuvre sont le plaidoyer et les dialogues politiques, le développement de produits de connaissance, le renforcement des capacités, l'établissement de partenariats stratégiques et la fourniture de services de conseil. </a:t>
            </a:r>
          </a:p>
          <a:p>
            <a:pPr marL="342900" lvl="0" indent="-342900" algn="just">
              <a:lnSpc>
                <a:spcPct val="107000"/>
              </a:lnSpc>
              <a:spcAft>
                <a:spcPts val="800"/>
              </a:spcAft>
              <a:buFont typeface="Times New Roman" panose="02020603050405020304" pitchFamily="18" charset="0"/>
              <a:buChar char="•"/>
              <a:tabLst>
                <a:tab pos="457200" algn="l"/>
              </a:tabLst>
            </a:pPr>
            <a:r>
              <a:rPr lang="fr-FR" sz="1100" dirty="0">
                <a:effectLst/>
                <a:latin typeface="Calibri" panose="020F0502020204030204" pitchFamily="34" charset="0"/>
                <a:ea typeface="DengXian" panose="02010600030101010101" pitchFamily="2" charset="-122"/>
                <a:cs typeface="Arial" panose="020B0604020202020204" pitchFamily="34" charset="0"/>
              </a:rPr>
              <a:t>Nos principales cibles ont été : les décideurs politiques, les experts nationaux, le secteur privé et les partenaires de développement, y compris les équipes pays des Nations unies, mais également les groupes marginalisés tels que les femmes, les jeunes, les </a:t>
            </a:r>
            <a:r>
              <a:rPr lang="fr-FR" sz="1100" dirty="0" err="1">
                <a:effectLst/>
                <a:latin typeface="Calibri" panose="020F0502020204030204" pitchFamily="34" charset="0"/>
                <a:ea typeface="DengXian" panose="02010600030101010101" pitchFamily="2" charset="-122"/>
                <a:cs typeface="Arial" panose="020B0604020202020204" pitchFamily="34" charset="0"/>
              </a:rPr>
              <a:t>PLwD</a:t>
            </a:r>
            <a:r>
              <a:rPr lang="fr-FR" sz="1100" dirty="0">
                <a:effectLst/>
                <a:latin typeface="Calibri" panose="020F0502020204030204" pitchFamily="34" charset="0"/>
                <a:ea typeface="DengXian" panose="02010600030101010101" pitchFamily="2" charset="-122"/>
                <a:cs typeface="Arial" panose="020B0604020202020204" pitchFamily="34" charset="0"/>
              </a:rPr>
              <a:t>, les commerçants transfrontaliers informels, les micros, petites et moyennes entreprises,   </a:t>
            </a:r>
          </a:p>
          <a:p>
            <a:pPr marL="342900" lvl="0" indent="-342900" algn="just">
              <a:lnSpc>
                <a:spcPct val="107000"/>
              </a:lnSpc>
              <a:spcAft>
                <a:spcPts val="800"/>
              </a:spcAft>
              <a:buFont typeface="Times New Roman" panose="02020603050405020304" pitchFamily="18" charset="0"/>
              <a:buChar char="•"/>
              <a:tabLst>
                <a:tab pos="457200" algn="l"/>
              </a:tabLst>
            </a:pPr>
            <a:r>
              <a:rPr lang="fr-FR" sz="1100" dirty="0">
                <a:effectLst/>
                <a:latin typeface="Calibri" panose="020F0502020204030204" pitchFamily="34" charset="0"/>
                <a:ea typeface="DengXian" panose="02010600030101010101" pitchFamily="2" charset="-122"/>
                <a:cs typeface="Arial" panose="020B0604020202020204" pitchFamily="34" charset="0"/>
              </a:rPr>
              <a:t>Nous avons procédé au renforcement de capacités notamment sur la ZLECAf et ses instruments, la comptabilité du capital naturel, les comptes satellites du tourisme, l'outil de planification intégrée des rapports de la CEA ; l’économie forestière, l’économie Blue, l’intelligence artificielle. </a:t>
            </a:r>
          </a:p>
        </p:txBody>
      </p:sp>
      <p:sp>
        <p:nvSpPr>
          <p:cNvPr id="4" name="Espace réservé du numéro de diapositive 3"/>
          <p:cNvSpPr>
            <a:spLocks noGrp="1"/>
          </p:cNvSpPr>
          <p:nvPr>
            <p:ph type="sldNum" sz="quarter" idx="5"/>
          </p:nvPr>
        </p:nvSpPr>
        <p:spPr/>
        <p:txBody>
          <a:bodyPr/>
          <a:lstStyle/>
          <a:p>
            <a:fld id="{FDB8604C-1101-4E9F-9D20-27B96184E882}" type="slidenum">
              <a:rPr lang="en-US" smtClean="0"/>
              <a:t>3</a:t>
            </a:fld>
            <a:endParaRPr lang="en-US"/>
          </a:p>
        </p:txBody>
      </p:sp>
    </p:spTree>
    <p:extLst>
      <p:ext uri="{BB962C8B-B14F-4D97-AF65-F5344CB8AC3E}">
        <p14:creationId xmlns:p14="http://schemas.microsoft.com/office/powerpoint/2010/main" val="164478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rtl="0">
              <a:lnSpc>
                <a:spcPct val="107000"/>
              </a:lnSpc>
              <a:buFont typeface="Symbol" panose="05050102010706020507" pitchFamily="18" charset="2"/>
              <a:buChar char=""/>
            </a:pPr>
            <a:r>
              <a:rPr lang="fr-FR" sz="1100" dirty="0">
                <a:effectLst/>
                <a:latin typeface="Calibri" panose="020F0502020204030204" pitchFamily="34" charset="0"/>
                <a:ea typeface="DengXian" panose="02010600030101010101" pitchFamily="2" charset="-122"/>
                <a:cs typeface="Arial" panose="020B0604020202020204" pitchFamily="34" charset="0"/>
              </a:rPr>
              <a:t>En collaboration avec le ministère du commerce, de l'industrie et de la promotion des entreprises de Guinée équatoriale, le bureau a soutenu l'élaboration et la validation du document de stratégie nationale ZLECAf, ce qui porte à 8 le nombre total de documents couvrant les 8 pays qui relèvent de la compétence du Bureau. En outre, un document de stratégie régionale et une stratégie industrielle ont été validés par la CEEAC et la CEMAC </a:t>
            </a:r>
          </a:p>
          <a:p>
            <a:pPr marL="685800" algn="just">
              <a:lnSpc>
                <a:spcPct val="107000"/>
              </a:lnSpc>
            </a:pPr>
            <a:r>
              <a:rPr lang="fr-FR" sz="1100" dirty="0">
                <a:effectLst/>
                <a:latin typeface="Calibri" panose="020F0502020204030204" pitchFamily="34" charset="0"/>
                <a:ea typeface="DengXian" panose="02010600030101010101" pitchFamily="2" charset="-122"/>
                <a:cs typeface="Arial" panose="020B0604020202020204" pitchFamily="34" charset="0"/>
              </a:rPr>
              <a:t> </a:t>
            </a:r>
          </a:p>
          <a:p>
            <a:pPr marL="342900" lvl="0" indent="-342900" algn="just">
              <a:lnSpc>
                <a:spcPct val="107000"/>
              </a:lnSpc>
              <a:buFont typeface="Symbol" panose="05050102010706020507" pitchFamily="18" charset="2"/>
              <a:buChar char=""/>
            </a:pPr>
            <a:r>
              <a:rPr lang="fr-FR" sz="1100" dirty="0">
                <a:effectLst/>
                <a:latin typeface="Calibri" panose="020F0502020204030204" pitchFamily="34" charset="0"/>
                <a:ea typeface="DengXian" panose="02010600030101010101" pitchFamily="2" charset="-122"/>
                <a:cs typeface="Arial" panose="020B0604020202020204" pitchFamily="34" charset="0"/>
              </a:rPr>
              <a:t>Le bureau a également Finalisé 2 rapports sur le genre et le commerce en collaboration avec la CEEAC, avec l'appui financier et technique du centre Africain de politiques commerciales. Ces rapports fournissent notamment des recommandations pour une mise en œuvre inclusive de la ZLECAF, en tenant compte des femmes, des jeunes et des personnes vivant avec un handicap, ICBT, et les jeunes commerçants naviguant aux frontières du numérique </a:t>
            </a:r>
          </a:p>
          <a:p>
            <a:pPr marL="342900" lvl="0" indent="-342900" algn="just">
              <a:lnSpc>
                <a:spcPct val="107000"/>
              </a:lnSpc>
              <a:buFont typeface="Symbol" panose="05050102010706020507" pitchFamily="18" charset="2"/>
              <a:buChar char=""/>
            </a:pPr>
            <a:r>
              <a:rPr lang="fr-FR" sz="1100" dirty="0">
                <a:effectLst/>
                <a:latin typeface="Calibri" panose="020F0502020204030204" pitchFamily="34" charset="0"/>
                <a:ea typeface="DengXian" panose="02010600030101010101" pitchFamily="2" charset="-122"/>
                <a:cs typeface="Arial" panose="020B0604020202020204" pitchFamily="34" charset="0"/>
              </a:rPr>
              <a:t>Le bureau a également organisé la semaine ZLECAF en Afrique centrale. Cette semaine a consisté en 3 ateliers et un évènement parallèle</a:t>
            </a:r>
          </a:p>
          <a:p>
            <a:pPr marL="342900" lvl="0" indent="-342900" algn="just">
              <a:lnSpc>
                <a:spcPct val="107000"/>
              </a:lnSpc>
              <a:buFont typeface="Symbol" panose="05050102010706020507" pitchFamily="18" charset="2"/>
              <a:buChar char=""/>
            </a:pPr>
            <a:r>
              <a:rPr lang="fr-FR" sz="1100" dirty="0">
                <a:effectLst/>
                <a:latin typeface="Calibri" panose="020F0502020204030204" pitchFamily="34" charset="0"/>
                <a:ea typeface="DengXian" panose="02010600030101010101" pitchFamily="2" charset="-122"/>
                <a:cs typeface="Arial" panose="020B0604020202020204" pitchFamily="34" charset="0"/>
              </a:rPr>
              <a:t>Renforcement des capacités des experts et des capitaines d'industrie sur les règles d’origines de la ZLECAF</a:t>
            </a:r>
          </a:p>
          <a:p>
            <a:pPr marL="342900" lvl="0" indent="-342900" algn="just">
              <a:lnSpc>
                <a:spcPct val="107000"/>
              </a:lnSpc>
              <a:buFont typeface="Symbol" panose="05050102010706020507" pitchFamily="18" charset="2"/>
              <a:buChar char=""/>
            </a:pPr>
            <a:r>
              <a:rPr lang="fr-FR" sz="1100" dirty="0">
                <a:effectLst/>
                <a:latin typeface="Calibri" panose="020F0502020204030204" pitchFamily="34" charset="0"/>
                <a:ea typeface="DengXian" panose="02010600030101010101" pitchFamily="2" charset="-122"/>
                <a:cs typeface="Arial" panose="020B0604020202020204" pitchFamily="34" charset="0"/>
              </a:rPr>
              <a:t>Ateliers sur le genre, l'inclusivité et le commerce  </a:t>
            </a:r>
          </a:p>
          <a:p>
            <a:pPr marL="342900" lvl="0" indent="-342900" algn="just">
              <a:lnSpc>
                <a:spcPct val="107000"/>
              </a:lnSpc>
              <a:buFont typeface="Symbol" panose="05050102010706020507" pitchFamily="18" charset="2"/>
              <a:buChar char=""/>
            </a:pPr>
            <a:r>
              <a:rPr lang="fr-FR" sz="1100" dirty="0">
                <a:effectLst/>
                <a:latin typeface="Calibri" panose="020F0502020204030204" pitchFamily="34" charset="0"/>
                <a:ea typeface="DengXian" panose="02010600030101010101" pitchFamily="2" charset="-122"/>
                <a:cs typeface="Arial" panose="020B0604020202020204" pitchFamily="34" charset="0"/>
              </a:rPr>
              <a:t>Atelier sur les bonnes pratiques et l’approche des droits de l’homme pour l’opérationnalisation de la ZLECAF </a:t>
            </a:r>
          </a:p>
          <a:p>
            <a:pPr marL="342900" lvl="0" indent="-342900" algn="just">
              <a:lnSpc>
                <a:spcPct val="107000"/>
              </a:lnSpc>
              <a:spcAft>
                <a:spcPts val="800"/>
              </a:spcAft>
              <a:buFont typeface="Symbol" panose="05050102010706020507" pitchFamily="18" charset="2"/>
              <a:buChar char=""/>
            </a:pPr>
            <a:r>
              <a:rPr lang="fr-FR" sz="1100" dirty="0">
                <a:effectLst/>
                <a:latin typeface="Calibri" panose="020F0502020204030204" pitchFamily="34" charset="0"/>
                <a:ea typeface="DengXian" panose="02010600030101010101" pitchFamily="2" charset="-122"/>
                <a:cs typeface="Arial" panose="020B0604020202020204" pitchFamily="34" charset="0"/>
              </a:rPr>
              <a:t>Présentation et renforcement des capacités des journalistes et acteurs des médias sur le rapport ARIA/ Etat de l‘l’intégration en Afrique </a:t>
            </a:r>
          </a:p>
          <a:p>
            <a:pPr marL="742950" lvl="1" indent="-285750" algn="just">
              <a:lnSpc>
                <a:spcPct val="107000"/>
              </a:lnSpc>
              <a:spcAft>
                <a:spcPts val="800"/>
              </a:spcAft>
              <a:buFont typeface="Wingdings" panose="05000000000000000000" pitchFamily="2" charset="2"/>
              <a:buChar char=""/>
              <a:tabLst>
                <a:tab pos="914400" algn="l"/>
              </a:tabLst>
            </a:pPr>
            <a:r>
              <a:rPr lang="fr-FR" sz="1100" dirty="0">
                <a:effectLst/>
                <a:latin typeface="Calibri" panose="020F0502020204030204" pitchFamily="34" charset="0"/>
                <a:ea typeface="DengXian" panose="02010600030101010101" pitchFamily="2" charset="-122"/>
                <a:cs typeface="Arial" panose="020B0604020202020204" pitchFamily="34" charset="0"/>
              </a:rPr>
              <a:t>Les partenaires de la semaine ZLECAF comprenaient la CEEAC, UNDP, ATPC, Secrétariat ZLECAf, PAIRIAC ; L’organisation mondiale des douanes, ONU femmes, RCO Cameroun, ministère de la Promotion de la femme du Cameroun.  </a:t>
            </a:r>
          </a:p>
          <a:p>
            <a:endParaRPr lang="fr-FR" dirty="0"/>
          </a:p>
        </p:txBody>
      </p:sp>
      <p:sp>
        <p:nvSpPr>
          <p:cNvPr id="4" name="Espace réservé du numéro de diapositive 3"/>
          <p:cNvSpPr>
            <a:spLocks noGrp="1"/>
          </p:cNvSpPr>
          <p:nvPr>
            <p:ph type="sldNum" sz="quarter" idx="5"/>
          </p:nvPr>
        </p:nvSpPr>
        <p:spPr/>
        <p:txBody>
          <a:bodyPr/>
          <a:lstStyle/>
          <a:p>
            <a:fld id="{FDB8604C-1101-4E9F-9D20-27B96184E882}" type="slidenum">
              <a:rPr lang="en-US" smtClean="0"/>
              <a:t>4</a:t>
            </a:fld>
            <a:endParaRPr lang="en-US"/>
          </a:p>
        </p:txBody>
      </p:sp>
    </p:spTree>
    <p:extLst>
      <p:ext uri="{BB962C8B-B14F-4D97-AF65-F5344CB8AC3E}">
        <p14:creationId xmlns:p14="http://schemas.microsoft.com/office/powerpoint/2010/main" val="307767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DB8604C-1101-4E9F-9D20-27B96184E882}" type="slidenum">
              <a:rPr lang="en-US" smtClean="0"/>
              <a:t>5</a:t>
            </a:fld>
            <a:endParaRPr lang="en-US"/>
          </a:p>
        </p:txBody>
      </p:sp>
    </p:spTree>
    <p:extLst>
      <p:ext uri="{BB962C8B-B14F-4D97-AF65-F5344CB8AC3E}">
        <p14:creationId xmlns:p14="http://schemas.microsoft.com/office/powerpoint/2010/main" val="3141320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FR" sz="1800" dirty="0">
                <a:effectLst/>
                <a:latin typeface="Calibri" panose="020F0502020204030204" pitchFamily="34" charset="0"/>
                <a:ea typeface="DengXian" panose="02010600030101010101" pitchFamily="2" charset="-122"/>
                <a:cs typeface="Arial" panose="020B0604020202020204" pitchFamily="34" charset="0"/>
              </a:rPr>
              <a:t>Le bureau soutient les pays d'Afrique centrale, particulièrement bien dotés en ressources naturelles, dans la valorisation de leurs actifs naturels dans leurs comptes économiques nationaux.   </a:t>
            </a:r>
          </a:p>
          <a:p>
            <a:pPr algn="just">
              <a:lnSpc>
                <a:spcPct val="107000"/>
              </a:lnSpc>
              <a:spcAft>
                <a:spcPts val="800"/>
              </a:spcAft>
            </a:pPr>
            <a:r>
              <a:rPr lang="fr-FR" sz="1800" dirty="0">
                <a:effectLst/>
                <a:latin typeface="Calibri" panose="020F0502020204030204" pitchFamily="34" charset="0"/>
                <a:ea typeface="DengXian" panose="02010600030101010101" pitchFamily="2" charset="-122"/>
                <a:cs typeface="Arial" panose="020B0604020202020204" pitchFamily="34" charset="0"/>
              </a:rPr>
              <a:t>Le bureau a </a:t>
            </a:r>
          </a:p>
          <a:p>
            <a:pPr marL="342900" lvl="0" indent="-342900" algn="just">
              <a:lnSpc>
                <a:spcPct val="107000"/>
              </a:lnSpc>
              <a:buFont typeface="Symbol" panose="05050102010706020507" pitchFamily="18" charset="2"/>
              <a:buChar char=""/>
            </a:pPr>
            <a:r>
              <a:rPr lang="fr-FR" sz="1800" dirty="0">
                <a:effectLst/>
                <a:latin typeface="Calibri" panose="020F0502020204030204" pitchFamily="34" charset="0"/>
                <a:ea typeface="DengXian" panose="02010600030101010101" pitchFamily="2" charset="-122"/>
                <a:cs typeface="Arial" panose="020B0604020202020204" pitchFamily="34" charset="0"/>
              </a:rPr>
              <a:t>Initié le Développement du compte satellite du tourisme (CST) pour Sao Tomé-et-Principe, en collaboration avec le ministère de la Planification et des Finances et le RCO à São Tomé et Príncipe</a:t>
            </a:r>
          </a:p>
          <a:p>
            <a:pPr marL="342900" lvl="0" indent="-342900" algn="just">
              <a:lnSpc>
                <a:spcPct val="107000"/>
              </a:lnSpc>
              <a:buFont typeface="Symbol" panose="05050102010706020507" pitchFamily="18" charset="2"/>
              <a:buChar char=""/>
            </a:pPr>
            <a:r>
              <a:rPr lang="fr-FR" sz="1800" dirty="0">
                <a:effectLst/>
                <a:latin typeface="Calibri" panose="020F0502020204030204" pitchFamily="34" charset="0"/>
                <a:ea typeface="DengXian" panose="02010600030101010101" pitchFamily="2" charset="-122"/>
                <a:cs typeface="Arial" panose="020B0604020202020204" pitchFamily="34" charset="0"/>
              </a:rPr>
              <a:t>Finalisé un rapport sur </a:t>
            </a:r>
            <a:r>
              <a:rPr lang="fr-FR" sz="1800" b="1" dirty="0">
                <a:effectLst/>
                <a:latin typeface="Calibri" panose="020F0502020204030204" pitchFamily="34" charset="0"/>
                <a:ea typeface="DengXian" panose="02010600030101010101" pitchFamily="2" charset="-122"/>
                <a:cs typeface="Arial" panose="020B0604020202020204" pitchFamily="34" charset="0"/>
              </a:rPr>
              <a:t>l’économie forestièr</a:t>
            </a:r>
            <a:r>
              <a:rPr lang="fr-FR" sz="1800" dirty="0">
                <a:effectLst/>
                <a:latin typeface="Calibri" panose="020F0502020204030204" pitchFamily="34" charset="0"/>
                <a:ea typeface="DengXian" panose="02010600030101010101" pitchFamily="2" charset="-122"/>
                <a:cs typeface="Arial" panose="020B0604020202020204" pitchFamily="34" charset="0"/>
              </a:rPr>
              <a:t>e et organisé des discussions sur les Financements innovants ; et le modèle d’affaire pour l’industrialisation durable et inclusive du secteur forestier</a:t>
            </a:r>
          </a:p>
          <a:p>
            <a:pPr marL="342900" lvl="0" indent="-342900" algn="just">
              <a:lnSpc>
                <a:spcPct val="107000"/>
              </a:lnSpc>
              <a:spcAft>
                <a:spcPts val="800"/>
              </a:spcAft>
              <a:buFont typeface="Symbol" panose="05050102010706020507" pitchFamily="18" charset="2"/>
              <a:buChar char=""/>
            </a:pPr>
            <a:r>
              <a:rPr lang="fr-FR" sz="1800" dirty="0">
                <a:effectLst/>
                <a:latin typeface="Calibri" panose="020F0502020204030204" pitchFamily="34" charset="0"/>
                <a:ea typeface="DengXian" panose="02010600030101010101" pitchFamily="2" charset="-122"/>
                <a:cs typeface="Arial" panose="020B0604020202020204" pitchFamily="34" charset="0"/>
              </a:rPr>
              <a:t>Organisé des discussions sur les innovations pour une transition vers une </a:t>
            </a:r>
            <a:r>
              <a:rPr lang="fr-FR" sz="1800" b="1" dirty="0">
                <a:effectLst/>
                <a:latin typeface="Calibri" panose="020F0502020204030204" pitchFamily="34" charset="0"/>
                <a:ea typeface="DengXian" panose="02010600030101010101" pitchFamily="2" charset="-122"/>
                <a:cs typeface="Arial" panose="020B0604020202020204" pitchFamily="34" charset="0"/>
              </a:rPr>
              <a:t>économie bleue</a:t>
            </a:r>
            <a:r>
              <a:rPr lang="fr-FR" sz="1800" dirty="0">
                <a:effectLst/>
                <a:latin typeface="Calibri" panose="020F0502020204030204" pitchFamily="34" charset="0"/>
                <a:ea typeface="DengXian" panose="02010600030101010101" pitchFamily="2" charset="-122"/>
                <a:cs typeface="Arial" panose="020B0604020202020204" pitchFamily="34" charset="0"/>
              </a:rPr>
              <a:t> résiliente au changement climatique en Afrique centrale et de l’Est.</a:t>
            </a:r>
          </a:p>
          <a:p>
            <a:pPr>
              <a:lnSpc>
                <a:spcPct val="107000"/>
              </a:lnSpc>
              <a:spcAft>
                <a:spcPts val="800"/>
              </a:spcAft>
            </a:pPr>
            <a:br>
              <a:rPr lang="fr-FR" sz="1800" dirty="0">
                <a:effectLst/>
                <a:latin typeface="Calibri" panose="020F0502020204030204" pitchFamily="34" charset="0"/>
                <a:ea typeface="DengXian" panose="02010600030101010101" pitchFamily="2" charset="-122"/>
                <a:cs typeface="Arial" panose="020B0604020202020204" pitchFamily="34" charset="0"/>
              </a:rPr>
            </a:br>
            <a:r>
              <a:rPr lang="fr-FR" sz="1800" dirty="0">
                <a:solidFill>
                  <a:srgbClr val="2F5496"/>
                </a:solidFill>
                <a:effectLst/>
                <a:latin typeface="Calibri Light" panose="020F0302020204030204" pitchFamily="34" charset="0"/>
                <a:ea typeface="DengXian Light" panose="02010600030101010101" pitchFamily="2" charset="-122"/>
                <a:cs typeface="Times New Roman" panose="02020603050405020304" pitchFamily="18" charset="0"/>
              </a:rPr>
              <a:t> </a:t>
            </a:r>
            <a:endParaRPr lang="fr-FR" sz="1800" dirty="0">
              <a:effectLst/>
              <a:latin typeface="Calibri" panose="020F0502020204030204" pitchFamily="34" charset="0"/>
              <a:ea typeface="DengXian" panose="02010600030101010101" pitchFamily="2" charset="-122"/>
              <a:cs typeface="Arial" panose="020B0604020202020204" pitchFamily="34" charset="0"/>
            </a:endParaRPr>
          </a:p>
          <a:p>
            <a:endParaRPr lang="fr-FR" sz="1200" dirty="0">
              <a:effectLst/>
              <a:latin typeface="Aptos" panose="020B0004020202020204" pitchFamily="34" charset="0"/>
              <a:cs typeface="Arial" panose="020B0604020202020204" pitchFamily="34" charset="0"/>
            </a:endParaRPr>
          </a:p>
          <a:p>
            <a:endParaRPr lang="fr-FR" sz="1200" dirty="0">
              <a:effectLst/>
              <a:latin typeface="Aptos" panose="020B0004020202020204" pitchFamily="34" charset="0"/>
              <a:cs typeface="Arial" panose="020B0604020202020204" pitchFamily="34" charset="0"/>
            </a:endParaRPr>
          </a:p>
          <a:p>
            <a:endParaRPr lang="fr-FR" sz="1200" dirty="0">
              <a:effectLst/>
              <a:latin typeface="Aptos" panose="020B0004020202020204" pitchFamily="34" charset="0"/>
              <a:cs typeface="Arial" panose="020B0604020202020204" pitchFamily="34" charset="0"/>
            </a:endParaRPr>
          </a:p>
          <a:p>
            <a:r>
              <a:rPr lang="fr-FR" sz="1600" b="1" dirty="0">
                <a:solidFill>
                  <a:schemeClr val="accent6">
                    <a:lumMod val="75000"/>
                  </a:schemeClr>
                </a:solidFill>
              </a:rPr>
              <a:t>Economie Forestière </a:t>
            </a:r>
          </a:p>
          <a:p>
            <a:pPr marL="285750" indent="-285750" algn="just">
              <a:buFont typeface="Arial" panose="020B0604020202020204" pitchFamily="34" charset="0"/>
              <a:buChar char="•"/>
            </a:pPr>
            <a:r>
              <a:rPr lang="fr-FR" sz="1200" dirty="0">
                <a:solidFill>
                  <a:schemeClr val="accent6">
                    <a:lumMod val="50000"/>
                  </a:schemeClr>
                </a:solidFill>
                <a:ea typeface="SimSun" panose="02010600030101010101" pitchFamily="2" charset="-122"/>
              </a:rPr>
              <a:t>Rapport </a:t>
            </a:r>
          </a:p>
          <a:p>
            <a:pPr marL="285750" indent="-285750" algn="just">
              <a:buFont typeface="Arial" panose="020B0604020202020204" pitchFamily="34" charset="0"/>
              <a:buChar char="•"/>
            </a:pPr>
            <a:r>
              <a:rPr lang="fr-FR" sz="1200" dirty="0">
                <a:solidFill>
                  <a:schemeClr val="accent6">
                    <a:lumMod val="50000"/>
                  </a:schemeClr>
                </a:solidFill>
                <a:ea typeface="SimSun" panose="02010600030101010101" pitchFamily="2" charset="-122"/>
              </a:rPr>
              <a:t>Webinaire dans le cadre des dialogues sous-régionaux de la CEA, en préparation de la 56e session de la Conférence des ministres africains des Finances, de la Planification et du Développement économique</a:t>
            </a:r>
          </a:p>
          <a:p>
            <a:pPr marL="285750" indent="-285750" algn="just">
              <a:buFont typeface="Arial" panose="020B0604020202020204" pitchFamily="34" charset="0"/>
              <a:buChar char="•"/>
            </a:pPr>
            <a:r>
              <a:rPr lang="fr-FR" sz="1800" dirty="0">
                <a:effectLst/>
                <a:latin typeface="Calibri" panose="020F0502020204030204" pitchFamily="34" charset="0"/>
                <a:ea typeface="DengXian" panose="02010600030101010101" pitchFamily="2" charset="-122"/>
                <a:cs typeface="Arial" panose="020B0604020202020204" pitchFamily="34" charset="0"/>
              </a:rPr>
              <a:t>55 participants représentant </a:t>
            </a:r>
            <a:r>
              <a:rPr lang="fr-FR" sz="1800" dirty="0" err="1">
                <a:effectLst/>
                <a:latin typeface="Calibri" panose="020F0502020204030204" pitchFamily="34" charset="0"/>
                <a:ea typeface="DengXian" panose="02010600030101010101" pitchFamily="2" charset="-122"/>
                <a:cs typeface="Arial" panose="020B0604020202020204" pitchFamily="34" charset="0"/>
              </a:rPr>
              <a:t>sctr</a:t>
            </a:r>
            <a:r>
              <a:rPr lang="fr-FR" sz="1800" dirty="0">
                <a:effectLst/>
                <a:latin typeface="Calibri" panose="020F0502020204030204" pitchFamily="34" charset="0"/>
                <a:ea typeface="DengXian" panose="02010600030101010101" pitchFamily="2" charset="-122"/>
                <a:cs typeface="Arial" panose="020B0604020202020204" pitchFamily="34" charset="0"/>
              </a:rPr>
              <a:t> </a:t>
            </a:r>
            <a:r>
              <a:rPr lang="fr-FR" sz="1800" dirty="0" err="1">
                <a:effectLst/>
                <a:latin typeface="Calibri" panose="020F0502020204030204" pitchFamily="34" charset="0"/>
                <a:ea typeface="DengXian" panose="02010600030101010101" pitchFamily="2" charset="-122"/>
                <a:cs typeface="Arial" panose="020B0604020202020204" pitchFamily="34" charset="0"/>
              </a:rPr>
              <a:t>pbq</a:t>
            </a:r>
            <a:r>
              <a:rPr lang="fr-FR" sz="1800" dirty="0">
                <a:effectLst/>
                <a:latin typeface="Calibri" panose="020F0502020204030204" pitchFamily="34" charset="0"/>
                <a:ea typeface="DengXian" panose="02010600030101010101" pitchFamily="2" charset="-122"/>
                <a:cs typeface="Arial" panose="020B0604020202020204" pitchFamily="34" charset="0"/>
              </a:rPr>
              <a:t>, système des Nations Unies, les partenaires dev , les organisations spécialisées en ressources forestières et développement durable, les universités, les organisations patronales, et le secteur privé, CEEAC, CEMAC.</a:t>
            </a:r>
          </a:p>
          <a:p>
            <a:pPr marL="285750" indent="-285750" algn="just">
              <a:buFont typeface="Arial" panose="020B0604020202020204" pitchFamily="34" charset="0"/>
              <a:buChar char="•"/>
            </a:pPr>
            <a:r>
              <a:rPr lang="fr-FR" sz="1200" dirty="0">
                <a:solidFill>
                  <a:schemeClr val="accent6">
                    <a:lumMod val="50000"/>
                  </a:schemeClr>
                </a:solidFill>
                <a:ea typeface="SimSun" panose="02010600030101010101" pitchFamily="2" charset="-122"/>
              </a:rPr>
              <a:t>Discussions :  mécanismes de financements innovants; modèle d’affaire pour l’industrialisation durable et inclusive du secteur forestier </a:t>
            </a:r>
          </a:p>
          <a:p>
            <a:endParaRPr lang="fr-FR" dirty="0"/>
          </a:p>
        </p:txBody>
      </p:sp>
      <p:sp>
        <p:nvSpPr>
          <p:cNvPr id="4" name="Espace réservé du numéro de diapositive 3"/>
          <p:cNvSpPr>
            <a:spLocks noGrp="1"/>
          </p:cNvSpPr>
          <p:nvPr>
            <p:ph type="sldNum" sz="quarter" idx="5"/>
          </p:nvPr>
        </p:nvSpPr>
        <p:spPr/>
        <p:txBody>
          <a:bodyPr/>
          <a:lstStyle/>
          <a:p>
            <a:fld id="{FDB8604C-1101-4E9F-9D20-27B96184E882}" type="slidenum">
              <a:rPr lang="en-US" smtClean="0"/>
              <a:t>6</a:t>
            </a:fld>
            <a:endParaRPr lang="en-US"/>
          </a:p>
        </p:txBody>
      </p:sp>
    </p:spTree>
    <p:extLst>
      <p:ext uri="{BB962C8B-B14F-4D97-AF65-F5344CB8AC3E}">
        <p14:creationId xmlns:p14="http://schemas.microsoft.com/office/powerpoint/2010/main" val="1282889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FR" sz="1100" dirty="0">
                <a:effectLst/>
                <a:latin typeface="Calibri" panose="020F0502020204030204" pitchFamily="34" charset="0"/>
                <a:ea typeface="DengXian" panose="02010600030101010101" pitchFamily="2" charset="-122"/>
                <a:cs typeface="Arial" panose="020B0604020202020204" pitchFamily="34" charset="0"/>
              </a:rPr>
              <a:t>Concernant la promotion de nouvelles générations de ZES, </a:t>
            </a:r>
          </a:p>
          <a:p>
            <a:pPr marL="342900" lvl="0" indent="-342900" algn="just">
              <a:lnSpc>
                <a:spcPct val="107000"/>
              </a:lnSpc>
              <a:buFont typeface="Symbol" panose="05050102010706020507" pitchFamily="18" charset="2"/>
              <a:buChar char=""/>
            </a:pPr>
            <a:r>
              <a:rPr lang="fr-FR" sz="1100" dirty="0">
                <a:effectLst/>
                <a:latin typeface="Calibri" panose="020F0502020204030204" pitchFamily="34" charset="0"/>
                <a:ea typeface="DengXian" panose="02010600030101010101" pitchFamily="2" charset="-122"/>
                <a:cs typeface="Arial" panose="020B0604020202020204" pitchFamily="34" charset="0"/>
              </a:rPr>
              <a:t>en RDC L’étude de faisabilité sur l’initiative sur les batteries et véhicules électriques est finalisée et validée</a:t>
            </a:r>
          </a:p>
          <a:p>
            <a:pPr marL="742950" lvl="1" indent="-285750" algn="just">
              <a:lnSpc>
                <a:spcPct val="107000"/>
              </a:lnSpc>
              <a:buFont typeface="Courier New" panose="02070309020205020404" pitchFamily="49" charset="0"/>
              <a:buChar char="o"/>
            </a:pPr>
            <a:r>
              <a:rPr lang="fr-FR" sz="1100" dirty="0">
                <a:effectLst/>
                <a:latin typeface="Calibri" panose="020F0502020204030204" pitchFamily="34" charset="0"/>
                <a:ea typeface="DengXian" panose="02010600030101010101" pitchFamily="2" charset="-122"/>
                <a:cs typeface="Arial" panose="020B0604020202020204" pitchFamily="34" charset="0"/>
              </a:rPr>
              <a:t> L’initiative a progressé vers la première étape de valeur ajoutée. Grace au plaidoyer de la CEA, la société </a:t>
            </a:r>
            <a:r>
              <a:rPr lang="fr-FR" sz="1100" dirty="0" err="1">
                <a:effectLst/>
                <a:latin typeface="Calibri" panose="020F0502020204030204" pitchFamily="34" charset="0"/>
                <a:ea typeface="DengXian" panose="02010600030101010101" pitchFamily="2" charset="-122"/>
                <a:cs typeface="Arial" panose="020B0604020202020204" pitchFamily="34" charset="0"/>
              </a:rPr>
              <a:t>Buanessa</a:t>
            </a:r>
            <a:r>
              <a:rPr lang="fr-FR" sz="1100" dirty="0">
                <a:effectLst/>
                <a:latin typeface="Calibri" panose="020F0502020204030204" pitchFamily="34" charset="0"/>
                <a:ea typeface="DengXian" panose="02010600030101010101" pitchFamily="2" charset="-122"/>
                <a:cs typeface="Arial" panose="020B0604020202020204" pitchFamily="34" charset="0"/>
              </a:rPr>
              <a:t> a reçu un soutien financier du gouvernement de la RDC et matérialisera la première étape de valeur ajoutée vers la production de précurseurs de batteries </a:t>
            </a:r>
          </a:p>
          <a:p>
            <a:pPr marL="742950" lvl="1" indent="-285750" algn="just">
              <a:lnSpc>
                <a:spcPct val="107000"/>
              </a:lnSpc>
              <a:buFont typeface="Courier New" panose="02070309020205020404" pitchFamily="49" charset="0"/>
              <a:buChar char="o"/>
            </a:pPr>
            <a:r>
              <a:rPr lang="fr-FR" sz="1100" dirty="0">
                <a:effectLst/>
                <a:latin typeface="Calibri" panose="020F0502020204030204" pitchFamily="34" charset="0"/>
                <a:ea typeface="DengXian" panose="02010600030101010101" pitchFamily="2" charset="-122"/>
                <a:cs typeface="Arial" panose="020B0604020202020204" pitchFamily="34" charset="0"/>
              </a:rPr>
              <a:t>Des avancées majeures ont été enregistrées concernant le centre d’excellence sur les batteries : </a:t>
            </a:r>
          </a:p>
          <a:p>
            <a:pPr marL="1143000" lvl="2" indent="-228600" algn="just">
              <a:lnSpc>
                <a:spcPct val="107000"/>
              </a:lnSpc>
              <a:buFont typeface="Wingdings" panose="05000000000000000000" pitchFamily="2" charset="2"/>
              <a:buChar char=""/>
            </a:pPr>
            <a:r>
              <a:rPr lang="fr-FR" sz="1100" i="1" dirty="0">
                <a:effectLst/>
                <a:latin typeface="Calibri" panose="020F0502020204030204" pitchFamily="34" charset="0"/>
                <a:ea typeface="DengXian" panose="02010600030101010101" pitchFamily="2" charset="-122"/>
                <a:cs typeface="Arial" panose="020B0604020202020204" pitchFamily="34" charset="0"/>
              </a:rPr>
              <a:t>Le programme d'études du Master of Engineering en technologie des batteries a été entièrement développé. La structure du programme est complète</a:t>
            </a:r>
            <a:endParaRPr lang="fr-FR" sz="1100" dirty="0">
              <a:effectLst/>
              <a:latin typeface="Calibri" panose="020F0502020204030204" pitchFamily="34" charset="0"/>
              <a:ea typeface="DengXian" panose="02010600030101010101" pitchFamily="2" charset="-122"/>
              <a:cs typeface="Arial" panose="020B0604020202020204" pitchFamily="34" charset="0"/>
            </a:endParaRPr>
          </a:p>
          <a:p>
            <a:pPr marL="1143000" lvl="2" indent="-228600" algn="just">
              <a:lnSpc>
                <a:spcPct val="107000"/>
              </a:lnSpc>
              <a:buFont typeface="Wingdings" panose="05000000000000000000" pitchFamily="2" charset="2"/>
              <a:buChar char=""/>
            </a:pPr>
            <a:r>
              <a:rPr lang="fr-FR" sz="1100" i="1" dirty="0">
                <a:effectLst/>
                <a:latin typeface="Calibri" panose="020F0502020204030204" pitchFamily="34" charset="0"/>
                <a:ea typeface="DengXian" panose="02010600030101010101" pitchFamily="2" charset="-122"/>
                <a:cs typeface="Arial" panose="020B0604020202020204" pitchFamily="34" charset="0"/>
              </a:rPr>
              <a:t>Environ 40 experts, tant en RDC que dans la diaspora, y compris des universitaires et des professionnels de l'industrie, ont été identifiés comme contributeurs . </a:t>
            </a:r>
            <a:endParaRPr lang="fr-FR" sz="1100" dirty="0">
              <a:effectLst/>
              <a:latin typeface="Calibri" panose="020F0502020204030204" pitchFamily="34" charset="0"/>
              <a:ea typeface="DengXian" panose="02010600030101010101" pitchFamily="2" charset="-122"/>
              <a:cs typeface="Arial" panose="020B0604020202020204" pitchFamily="34" charset="0"/>
            </a:endParaRPr>
          </a:p>
          <a:p>
            <a:pPr marL="1143000" lvl="2" indent="-228600">
              <a:lnSpc>
                <a:spcPct val="107000"/>
              </a:lnSpc>
              <a:buFont typeface="Wingdings" panose="05000000000000000000" pitchFamily="2" charset="2"/>
              <a:buChar char=""/>
            </a:pPr>
            <a:r>
              <a:rPr lang="fr-FR" sz="1100" i="1" dirty="0">
                <a:effectLst/>
                <a:latin typeface="Calibri" panose="020F0502020204030204" pitchFamily="34" charset="0"/>
                <a:ea typeface="DengXian" panose="02010600030101010101" pitchFamily="2" charset="-122"/>
                <a:cs typeface="Arial" panose="020B0604020202020204" pitchFamily="34" charset="0"/>
              </a:rPr>
              <a:t>Le Centre d'excellence africain pour les batteries s'est engagé auprès de diverses organisations à assurer le financement de son investissement en capital et le soutien de ses initiatives de recherche et de développement des compétences. Avec plusieurs </a:t>
            </a:r>
            <a:r>
              <a:rPr lang="fr-FR" sz="1100" i="1" dirty="0" err="1">
                <a:effectLst/>
                <a:latin typeface="Calibri" panose="020F0502020204030204" pitchFamily="34" charset="0"/>
                <a:ea typeface="DengXian" panose="02010600030101010101" pitchFamily="2" charset="-122"/>
                <a:cs typeface="Arial" panose="020B0604020202020204" pitchFamily="34" charset="0"/>
              </a:rPr>
              <a:t>MoU</a:t>
            </a:r>
            <a:r>
              <a:rPr lang="fr-FR" sz="1100" i="1" dirty="0">
                <a:effectLst/>
                <a:latin typeface="Calibri" panose="020F0502020204030204" pitchFamily="34" charset="0"/>
                <a:ea typeface="DengXian" panose="02010600030101010101" pitchFamily="2" charset="-122"/>
                <a:cs typeface="Arial" panose="020B0604020202020204" pitchFamily="34" charset="0"/>
              </a:rPr>
              <a:t> signés notamment avec  </a:t>
            </a:r>
            <a:r>
              <a:rPr lang="fr-FR" sz="1100" i="1" dirty="0" err="1">
                <a:effectLst/>
                <a:latin typeface="Calibri" panose="020F0502020204030204" pitchFamily="34" charset="0"/>
                <a:ea typeface="DengXian" panose="02010600030101010101" pitchFamily="2" charset="-122"/>
                <a:cs typeface="Arial" panose="020B0604020202020204" pitchFamily="34" charset="0"/>
              </a:rPr>
              <a:t>Northvolt</a:t>
            </a:r>
            <a:r>
              <a:rPr lang="fr-FR" sz="1100" i="1" dirty="0">
                <a:effectLst/>
                <a:latin typeface="Calibri" panose="020F0502020204030204" pitchFamily="34" charset="0"/>
                <a:ea typeface="DengXian" panose="02010600030101010101" pitchFamily="2" charset="-122"/>
                <a:cs typeface="Arial" panose="020B0604020202020204" pitchFamily="34" charset="0"/>
              </a:rPr>
              <a:t>, une entreprise suédoise de fabrication de batteries ; l’Université de technologie de la péninsule du Cap </a:t>
            </a:r>
            <a:br>
              <a:rPr lang="fr-FR" sz="1100" i="1" dirty="0">
                <a:effectLst/>
                <a:latin typeface="Calibri" panose="020F0502020204030204" pitchFamily="34" charset="0"/>
                <a:ea typeface="DengXian" panose="02010600030101010101" pitchFamily="2" charset="-122"/>
                <a:cs typeface="Arial" panose="020B0604020202020204" pitchFamily="34" charset="0"/>
              </a:rPr>
            </a:br>
            <a:r>
              <a:rPr lang="fr-FR" sz="1100" i="1" dirty="0">
                <a:effectLst/>
                <a:latin typeface="Calibri" panose="020F0502020204030204" pitchFamily="34" charset="0"/>
                <a:ea typeface="DengXian" panose="02010600030101010101" pitchFamily="2" charset="-122"/>
                <a:cs typeface="Arial" panose="020B0604020202020204" pitchFamily="34" charset="0"/>
              </a:rPr>
              <a:t>également ; l’Accord avec le Conseil congolais des batteries ; l’accord avec   l'université d'Uppsala en Suède ; etc. </a:t>
            </a:r>
            <a:endParaRPr lang="fr-FR" sz="1100" dirty="0">
              <a:effectLst/>
              <a:latin typeface="Calibri" panose="020F0502020204030204" pitchFamily="34" charset="0"/>
              <a:ea typeface="DengXian" panose="02010600030101010101" pitchFamily="2" charset="-122"/>
              <a:cs typeface="Arial" panose="020B0604020202020204" pitchFamily="34" charset="0"/>
            </a:endParaRPr>
          </a:p>
          <a:p>
            <a:pPr marL="1143000" lvl="2" indent="-228600" algn="just">
              <a:lnSpc>
                <a:spcPct val="107000"/>
              </a:lnSpc>
              <a:buFont typeface="Wingdings" panose="05000000000000000000" pitchFamily="2" charset="2"/>
              <a:buChar char=""/>
            </a:pPr>
            <a:r>
              <a:rPr lang="fr-FR" sz="1100" i="1" dirty="0">
                <a:effectLst/>
                <a:latin typeface="Calibri" panose="020F0502020204030204" pitchFamily="34" charset="0"/>
                <a:ea typeface="DengXian" panose="02010600030101010101" pitchFamily="2" charset="-122"/>
                <a:cs typeface="Arial" panose="020B0604020202020204" pitchFamily="34" charset="0"/>
              </a:rPr>
              <a:t>Projets de recherche pour les masters et les doctorats lancés </a:t>
            </a:r>
            <a:endParaRPr lang="fr-FR" sz="1100" dirty="0">
              <a:effectLst/>
              <a:latin typeface="Calibri" panose="020F0502020204030204" pitchFamily="34" charset="0"/>
              <a:ea typeface="DengXian" panose="02010600030101010101" pitchFamily="2" charset="-122"/>
              <a:cs typeface="Arial" panose="020B0604020202020204" pitchFamily="34" charset="0"/>
            </a:endParaRPr>
          </a:p>
          <a:p>
            <a:pPr marL="1143000" lvl="2" indent="-228600" algn="just">
              <a:lnSpc>
                <a:spcPct val="107000"/>
              </a:lnSpc>
              <a:buFont typeface="Wingdings" panose="05000000000000000000" pitchFamily="2" charset="2"/>
              <a:buChar char=""/>
            </a:pPr>
            <a:r>
              <a:rPr lang="fr-FR" sz="1100" i="1" dirty="0">
                <a:effectLst/>
                <a:latin typeface="Calibri" panose="020F0502020204030204" pitchFamily="34" charset="0"/>
                <a:ea typeface="DengXian" panose="02010600030101010101" pitchFamily="2" charset="-122"/>
                <a:cs typeface="Arial" panose="020B0604020202020204" pitchFamily="34" charset="0"/>
              </a:rPr>
              <a:t>Rédaction de documents de gouvernance : les statuts et le règlement intérieur ont été finalisés.</a:t>
            </a:r>
            <a:endParaRPr lang="fr-FR" sz="11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gn="just">
              <a:lnSpc>
                <a:spcPct val="107000"/>
              </a:lnSpc>
              <a:buFont typeface="Symbol" panose="05050102010706020507" pitchFamily="18" charset="2"/>
              <a:buChar char=""/>
            </a:pPr>
            <a:r>
              <a:rPr lang="fr-FR" sz="1100" dirty="0">
                <a:effectLst/>
                <a:latin typeface="Calibri" panose="020F0502020204030204" pitchFamily="34" charset="0"/>
                <a:ea typeface="DengXian" panose="02010600030101010101" pitchFamily="2" charset="-122"/>
                <a:cs typeface="Arial" panose="020B0604020202020204" pitchFamily="34" charset="0"/>
              </a:rPr>
              <a:t>Au Cameroun, l'étude de préfaisabilité de la ZES du bois est finalisée et le pays travaille sur l'étude de faisabilité complète de l'infrastructure de traitement, de la centrale électrique à biomasse, du chemin de fer et des composantes forestières. </a:t>
            </a:r>
          </a:p>
          <a:p>
            <a:pPr marL="742950" lvl="1" indent="-285750" algn="just">
              <a:lnSpc>
                <a:spcPct val="107000"/>
              </a:lnSpc>
              <a:spcAft>
                <a:spcPts val="800"/>
              </a:spcAft>
              <a:buFont typeface="Courier New" panose="02070309020205020404" pitchFamily="49" charset="0"/>
              <a:buChar char="o"/>
            </a:pPr>
            <a:r>
              <a:rPr lang="fr-FR" sz="1100" dirty="0">
                <a:effectLst/>
                <a:latin typeface="Calibri" panose="020F0502020204030204" pitchFamily="34" charset="0"/>
                <a:ea typeface="DengXian" panose="02010600030101010101" pitchFamily="2" charset="-122"/>
                <a:cs typeface="Arial" panose="020B0604020202020204" pitchFamily="34" charset="0"/>
              </a:rPr>
              <a:t>Les terres ont également été sécurisées et une demande a été faite pour des terrains supplémentaires.</a:t>
            </a:r>
          </a:p>
          <a:p>
            <a:pPr marL="342900" lvl="0" indent="-342900" algn="just">
              <a:lnSpc>
                <a:spcPct val="107000"/>
              </a:lnSpc>
              <a:spcAft>
                <a:spcPts val="800"/>
              </a:spcAft>
              <a:buFont typeface="Arial" panose="020B0604020202020204" pitchFamily="34" charset="0"/>
              <a:buChar char="•"/>
              <a:tabLst>
                <a:tab pos="457200" algn="l"/>
              </a:tabLst>
            </a:pPr>
            <a:r>
              <a:rPr lang="fr-FR" sz="1100" b="1" dirty="0">
                <a:effectLst/>
                <a:latin typeface="Calibri" panose="020F0502020204030204" pitchFamily="34" charset="0"/>
                <a:ea typeface="DengXian" panose="02010600030101010101" pitchFamily="2" charset="-122"/>
                <a:cs typeface="Times New Roman" panose="02020603050405020304" pitchFamily="18" charset="0"/>
              </a:rPr>
              <a:t>Au Gabon, </a:t>
            </a:r>
            <a:r>
              <a:rPr lang="fr-FR" sz="1100" dirty="0">
                <a:effectLst/>
                <a:latin typeface="Calibri" panose="020F0502020204030204" pitchFamily="34" charset="0"/>
                <a:ea typeface="DengXian" panose="02010600030101010101" pitchFamily="2" charset="-122"/>
                <a:cs typeface="Times New Roman" panose="02020603050405020304" pitchFamily="18" charset="0"/>
              </a:rPr>
              <a:t>le Bureau a bouclé la mission d’études portant sur l’état des lieux de l'écosystème du numérique, en lien avec la mise en place d'une ZES orientée quatrième révolution industrielle (4RI).</a:t>
            </a:r>
          </a:p>
          <a:p>
            <a:pPr marL="342900" lvl="0" indent="-342900" algn="just">
              <a:lnSpc>
                <a:spcPct val="107000"/>
              </a:lnSpc>
              <a:spcAft>
                <a:spcPts val="800"/>
              </a:spcAft>
              <a:buFont typeface="Arial" panose="020B0604020202020204" pitchFamily="34" charset="0"/>
              <a:buChar char="•"/>
              <a:tabLst>
                <a:tab pos="457200" algn="l"/>
              </a:tabLst>
            </a:pPr>
            <a:r>
              <a:rPr lang="fr-FR" sz="1100" b="1" dirty="0">
                <a:effectLst/>
                <a:latin typeface="Calibri" panose="020F0502020204030204" pitchFamily="34" charset="0"/>
                <a:ea typeface="DengXian" panose="02010600030101010101" pitchFamily="2" charset="-122"/>
                <a:cs typeface="Times New Roman" panose="02020603050405020304" pitchFamily="18" charset="0"/>
              </a:rPr>
              <a:t>Au Congo,</a:t>
            </a:r>
            <a:r>
              <a:rPr lang="fr-FR" sz="1100" dirty="0">
                <a:effectLst/>
                <a:latin typeface="Calibri" panose="020F0502020204030204" pitchFamily="34" charset="0"/>
                <a:ea typeface="DengXian" panose="02010600030101010101" pitchFamily="2" charset="-122"/>
                <a:cs typeface="Times New Roman" panose="02020603050405020304" pitchFamily="18" charset="0"/>
              </a:rPr>
              <a:t> le bureau a mobilisé le SNU pour soutenir le développement du PDIDE et étude de faisabilité sur les fertilisants NPK. Le bureau travaille également à la mobilisation partenaires stratégiques (ex BDEAC, IFC, AFREXIMBANK), pour soutenir les efforts d’industrialisation    </a:t>
            </a:r>
          </a:p>
          <a:p>
            <a:pPr marL="342900" lvl="0" indent="-342900" algn="just">
              <a:lnSpc>
                <a:spcPct val="107000"/>
              </a:lnSpc>
              <a:spcAft>
                <a:spcPts val="800"/>
              </a:spcAft>
              <a:buFont typeface="Arial" panose="020B0604020202020204" pitchFamily="34" charset="0"/>
              <a:buChar char="•"/>
              <a:tabLst>
                <a:tab pos="457200" algn="l"/>
              </a:tabLst>
            </a:pPr>
            <a:r>
              <a:rPr lang="fr-FR" sz="1100" dirty="0">
                <a:effectLst/>
                <a:latin typeface="Calibri" panose="020F0502020204030204" pitchFamily="34" charset="0"/>
                <a:ea typeface="DengXian" panose="02010600030101010101" pitchFamily="2" charset="-122"/>
                <a:cs typeface="Times New Roman" panose="02020603050405020304" pitchFamily="18" charset="0"/>
              </a:rPr>
              <a:t>Le bureau a enfin facilité un dialogue politique sur l'approche des droits de l'Homme pour les ZES et la ZLECAf, dans le cadre d’un webinaire organisé avec le PNUD et l'Institut International pour l'Environnement et le Développement (IIED). </a:t>
            </a:r>
          </a:p>
          <a:p>
            <a:pPr algn="ctr"/>
            <a:endParaRPr lang="fr-FR" dirty="0"/>
          </a:p>
        </p:txBody>
      </p:sp>
      <p:sp>
        <p:nvSpPr>
          <p:cNvPr id="4" name="Espace réservé du numéro de diapositive 3"/>
          <p:cNvSpPr>
            <a:spLocks noGrp="1"/>
          </p:cNvSpPr>
          <p:nvPr>
            <p:ph type="sldNum" sz="quarter" idx="5"/>
          </p:nvPr>
        </p:nvSpPr>
        <p:spPr/>
        <p:txBody>
          <a:bodyPr/>
          <a:lstStyle/>
          <a:p>
            <a:fld id="{FDB8604C-1101-4E9F-9D20-27B96184E882}" type="slidenum">
              <a:rPr lang="en-US" smtClean="0"/>
              <a:t>7</a:t>
            </a:fld>
            <a:endParaRPr lang="en-US"/>
          </a:p>
        </p:txBody>
      </p:sp>
    </p:spTree>
    <p:extLst>
      <p:ext uri="{BB962C8B-B14F-4D97-AF65-F5344CB8AC3E}">
        <p14:creationId xmlns:p14="http://schemas.microsoft.com/office/powerpoint/2010/main" val="1329264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just" rtl="0">
              <a:lnSpc>
                <a:spcPct val="150000"/>
              </a:lnSpc>
              <a:buFont typeface="+mj-lt"/>
              <a:buNone/>
            </a:pPr>
            <a:r>
              <a:rPr lang="fr-FR" sz="1800" dirty="0">
                <a:effectLst/>
                <a:latin typeface="Calibri" panose="020F0502020204030204" pitchFamily="34" charset="0"/>
                <a:ea typeface="SimSun" panose="02010600030101010101" pitchFamily="2" charset="-122"/>
                <a:cs typeface="Arial" panose="020B0604020202020204" pitchFamily="34" charset="0"/>
              </a:rPr>
              <a:t> </a:t>
            </a:r>
            <a:endParaRPr lang="fr-FR" dirty="0"/>
          </a:p>
          <a:p>
            <a:pPr>
              <a:lnSpc>
                <a:spcPct val="107000"/>
              </a:lnSpc>
              <a:spcAft>
                <a:spcPts val="800"/>
              </a:spcAft>
            </a:pPr>
            <a:r>
              <a:rPr lang="fr-FR" sz="1800" b="1" dirty="0">
                <a:effectLst/>
                <a:latin typeface="Calibri" panose="020F0502020204030204" pitchFamily="34" charset="0"/>
                <a:ea typeface="DengXian" panose="02010600030101010101" pitchFamily="2" charset="-122"/>
                <a:cs typeface="Arial" panose="020B0604020202020204" pitchFamily="34" charset="0"/>
              </a:rPr>
              <a:t>IPRT </a:t>
            </a:r>
            <a:endParaRPr lang="fr-FR" sz="18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fr-FR" sz="1800" dirty="0">
                <a:effectLst/>
                <a:latin typeface="Calibri" panose="020F0502020204030204" pitchFamily="34" charset="0"/>
                <a:ea typeface="DengXian" panose="02010600030101010101" pitchFamily="2" charset="-122"/>
                <a:cs typeface="Arial" panose="020B0604020202020204" pitchFamily="34" charset="0"/>
              </a:rPr>
              <a:t>La Guinée Équatoriale et Sao Tomé et Principe ont bénéficié d’un renforcement de capacité sur l’utilisation de l’outil IPRT permettant d’aligner les Agendas 2030 et 2063 et le programme d’action de Doha sur le PND, et permettant également d’évaluer les progrès vers la réalisation des objectifs de ces agendas. </a:t>
            </a:r>
          </a:p>
          <a:p>
            <a:pPr>
              <a:lnSpc>
                <a:spcPct val="107000"/>
              </a:lnSpc>
              <a:spcAft>
                <a:spcPts val="800"/>
              </a:spcAft>
            </a:pPr>
            <a:r>
              <a:rPr lang="fr-FR" sz="1800" dirty="0">
                <a:effectLst/>
                <a:latin typeface="Calibri" panose="020F0502020204030204" pitchFamily="34" charset="0"/>
                <a:ea typeface="DengXian" panose="02010600030101010101" pitchFamily="2" charset="-122"/>
                <a:cs typeface="Arial" panose="020B0604020202020204" pitchFamily="34" charset="0"/>
              </a:rPr>
              <a:t>	</a:t>
            </a:r>
          </a:p>
          <a:p>
            <a:pPr>
              <a:lnSpc>
                <a:spcPct val="107000"/>
              </a:lnSpc>
              <a:spcAft>
                <a:spcPts val="800"/>
              </a:spcAft>
            </a:pPr>
            <a:r>
              <a:rPr lang="fr-FR" sz="1800" b="1" dirty="0">
                <a:effectLst/>
                <a:latin typeface="Calibri" panose="020F0502020204030204" pitchFamily="34" charset="0"/>
                <a:ea typeface="DengXian" panose="02010600030101010101" pitchFamily="2" charset="-122"/>
                <a:cs typeface="Arial" panose="020B0604020202020204" pitchFamily="34" charset="0"/>
              </a:rPr>
              <a:t>Renforcement des capacités statistiques </a:t>
            </a:r>
            <a:endParaRPr lang="fr-FR" sz="18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buFont typeface="Symbol" panose="05050102010706020507" pitchFamily="18" charset="2"/>
              <a:buChar char=""/>
            </a:pPr>
            <a:r>
              <a:rPr lang="fr-FR" sz="1800" dirty="0">
                <a:effectLst/>
                <a:latin typeface="Calibri" panose="020F0502020204030204" pitchFamily="34" charset="0"/>
                <a:ea typeface="DengXian" panose="02010600030101010101" pitchFamily="2" charset="-122"/>
                <a:cs typeface="Arial" panose="020B0604020202020204" pitchFamily="34" charset="0"/>
              </a:rPr>
              <a:t>En collaboration avec le Centre africain de la statistique de la CEA (ACS), le bureau soutient l’Institut National de la Statistique du Cameroun sur la méthodologie de calcul de l’Indice du Chiffre d’Affaires (ICA) à partir des déclarations de TVA des entreprises.  </a:t>
            </a:r>
          </a:p>
          <a:p>
            <a:pPr marL="342900" lvl="0" indent="-342900">
              <a:lnSpc>
                <a:spcPct val="107000"/>
              </a:lnSpc>
              <a:spcAft>
                <a:spcPts val="800"/>
              </a:spcAft>
              <a:buFont typeface="Symbol" panose="05050102010706020507" pitchFamily="18" charset="2"/>
              <a:buChar char=""/>
            </a:pPr>
            <a:r>
              <a:rPr lang="fr-FR" sz="1800" dirty="0">
                <a:effectLst/>
                <a:latin typeface="Calibri" panose="020F0502020204030204" pitchFamily="34" charset="0"/>
                <a:ea typeface="DengXian" panose="02010600030101010101" pitchFamily="2" charset="-122"/>
                <a:cs typeface="Arial" panose="020B0604020202020204" pitchFamily="34" charset="0"/>
              </a:rPr>
              <a:t>Toujours avec le Centre Africain de Statistiques de la CEA, et en collaboration avec le RCO et l'Institut National de la Statistique de guinée équatoriale, le bureau a favorisé le renforcement des capacités des experts de la guinée équatoriale et a contribué au développement de la Méthodologie de construction de l’indice de pauvreté multidimensionnelle Guinée Équatoriale  </a:t>
            </a:r>
          </a:p>
          <a:p>
            <a:pPr>
              <a:lnSpc>
                <a:spcPct val="107000"/>
              </a:lnSpc>
              <a:spcAft>
                <a:spcPts val="800"/>
              </a:spcAft>
            </a:pPr>
            <a:r>
              <a:rPr lang="fr-FR" sz="1800" b="1" dirty="0">
                <a:effectLst/>
                <a:latin typeface="Calibri" panose="020F0502020204030204" pitchFamily="34" charset="0"/>
                <a:ea typeface="DengXian" panose="02010600030101010101" pitchFamily="2" charset="-122"/>
                <a:cs typeface="Arial" panose="020B0604020202020204" pitchFamily="34" charset="0"/>
              </a:rPr>
              <a:t>Dialogue politique </a:t>
            </a:r>
            <a:endParaRPr lang="fr-FR" sz="1800" dirty="0">
              <a:effectLst/>
              <a:latin typeface="Calibri" panose="020F0502020204030204" pitchFamily="34" charset="0"/>
              <a:ea typeface="DengXian" panose="02010600030101010101" pitchFamily="2" charset="-122"/>
              <a:cs typeface="Arial" panose="020B0604020202020204" pitchFamily="34" charset="0"/>
            </a:endParaRPr>
          </a:p>
          <a:p>
            <a:pPr marL="228600">
              <a:lnSpc>
                <a:spcPct val="107000"/>
              </a:lnSpc>
              <a:spcAft>
                <a:spcPts val="800"/>
              </a:spcAft>
              <a:tabLst>
                <a:tab pos="914400" algn="l"/>
              </a:tabLst>
            </a:pPr>
            <a:r>
              <a:rPr lang="fr-FR" sz="1800" dirty="0">
                <a:effectLst/>
                <a:latin typeface="Calibri" panose="020F0502020204030204" pitchFamily="34" charset="0"/>
                <a:ea typeface="DengXian" panose="02010600030101010101" pitchFamily="2" charset="-122"/>
                <a:cs typeface="Arial" panose="020B0604020202020204" pitchFamily="34" charset="0"/>
              </a:rPr>
              <a:t>Pour donner suite aux recommandations CIE 2023. 2 dialogues politiques ont été organisés sur </a:t>
            </a:r>
          </a:p>
          <a:p>
            <a:pPr marL="342900" lvl="0" indent="-342900">
              <a:lnSpc>
                <a:spcPct val="107000"/>
              </a:lnSpc>
              <a:buFont typeface="Symbol" panose="05050102010706020507" pitchFamily="18" charset="2"/>
              <a:buChar char=""/>
              <a:tabLst>
                <a:tab pos="1371600" algn="l"/>
              </a:tabLst>
            </a:pPr>
            <a:r>
              <a:rPr lang="fr-FR" sz="1800" dirty="0">
                <a:effectLst/>
                <a:latin typeface="Calibri" panose="020F0502020204030204" pitchFamily="34" charset="0"/>
                <a:ea typeface="DengXian" panose="02010600030101010101" pitchFamily="2" charset="-122"/>
                <a:cs typeface="Arial" panose="020B0604020202020204" pitchFamily="34" charset="0"/>
              </a:rPr>
              <a:t>Coopération en matière d'infrastructures qualité sur les chaînes de valeur du bois et du cuir</a:t>
            </a:r>
          </a:p>
          <a:p>
            <a:pPr marL="342900" lvl="0" indent="-342900">
              <a:lnSpc>
                <a:spcPct val="107000"/>
              </a:lnSpc>
              <a:spcAft>
                <a:spcPts val="800"/>
              </a:spcAft>
              <a:buFont typeface="Symbol" panose="05050102010706020507" pitchFamily="18" charset="2"/>
              <a:buChar char=""/>
              <a:tabLst>
                <a:tab pos="1371600" algn="l"/>
              </a:tabLst>
            </a:pPr>
            <a:r>
              <a:rPr lang="fr-FR" sz="1800" dirty="0">
                <a:effectLst/>
                <a:latin typeface="Calibri" panose="020F0502020204030204" pitchFamily="34" charset="0"/>
                <a:ea typeface="DengXian" panose="02010600030101010101" pitchFamily="2" charset="-122"/>
                <a:cs typeface="Arial" panose="020B0604020202020204" pitchFamily="34" charset="0"/>
              </a:rPr>
              <a:t>Sensibilisation des PME de l’Afrique centrale sur l’import-substitution et la ZLECAf</a:t>
            </a:r>
          </a:p>
          <a:p>
            <a:r>
              <a:rPr lang="fr-FR" sz="1800" dirty="0">
                <a:effectLst/>
                <a:latin typeface="Calibri" panose="020F0502020204030204" pitchFamily="34" charset="0"/>
                <a:ea typeface="DengXian" panose="02010600030101010101" pitchFamily="2" charset="-122"/>
                <a:cs typeface="Arial" panose="020B0604020202020204" pitchFamily="34" charset="0"/>
              </a:rPr>
              <a:t>Le bureau a enfin organisé 2 webinaires sur l’économie bleue et l’intelligence artificielle </a:t>
            </a:r>
            <a:endParaRPr lang="fr-FR" dirty="0"/>
          </a:p>
        </p:txBody>
      </p:sp>
      <p:sp>
        <p:nvSpPr>
          <p:cNvPr id="4" name="Espace réservé du numéro de diapositive 3"/>
          <p:cNvSpPr>
            <a:spLocks noGrp="1"/>
          </p:cNvSpPr>
          <p:nvPr>
            <p:ph type="sldNum" sz="quarter" idx="5"/>
          </p:nvPr>
        </p:nvSpPr>
        <p:spPr/>
        <p:txBody>
          <a:bodyPr/>
          <a:lstStyle/>
          <a:p>
            <a:fld id="{FDB8604C-1101-4E9F-9D20-27B96184E882}" type="slidenum">
              <a:rPr lang="en-US" smtClean="0"/>
              <a:t>8</a:t>
            </a:fld>
            <a:endParaRPr lang="en-US"/>
          </a:p>
        </p:txBody>
      </p:sp>
    </p:spTree>
    <p:extLst>
      <p:ext uri="{BB962C8B-B14F-4D97-AF65-F5344CB8AC3E}">
        <p14:creationId xmlns:p14="http://schemas.microsoft.com/office/powerpoint/2010/main" val="2645648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FR" sz="1800" dirty="0">
                <a:effectLst/>
                <a:latin typeface="Calibri" panose="020F0502020204030204" pitchFamily="34" charset="0"/>
                <a:ea typeface="DengXian" panose="02010600030101010101" pitchFamily="2" charset="-122"/>
                <a:cs typeface="Arial" panose="020B0604020202020204" pitchFamily="34" charset="0"/>
              </a:rPr>
              <a:t>De par ses initiatives, le bureau contribue à plusieurs ODD, notamment les ODD 8 et 9 directement liés à son mandat ; l’ODD 5 et 10 pour ses efforts en termes de réduction des inégalités, y compris de genre ; l’ODD 17 a travers le travail de mobilisation de partenaires stratégiques pour soutenir la diversification économique en Afrique centrale. </a:t>
            </a:r>
          </a:p>
          <a:p>
            <a:pPr>
              <a:lnSpc>
                <a:spcPct val="107000"/>
              </a:lnSpc>
              <a:spcAft>
                <a:spcPts val="800"/>
              </a:spcAft>
            </a:pPr>
            <a:r>
              <a:rPr lang="fr-FR" sz="1800" dirty="0">
                <a:effectLst/>
                <a:latin typeface="Calibri" panose="020F0502020204030204" pitchFamily="34" charset="0"/>
                <a:ea typeface="DengXian" panose="02010600030101010101" pitchFamily="2" charset="-122"/>
                <a:cs typeface="Arial" panose="020B0604020202020204" pitchFamily="34" charset="0"/>
              </a:rPr>
              <a:t>Ainsi de suite … </a:t>
            </a:r>
          </a:p>
          <a:p>
            <a:endParaRPr lang="fr-FR" dirty="0"/>
          </a:p>
        </p:txBody>
      </p:sp>
      <p:sp>
        <p:nvSpPr>
          <p:cNvPr id="4" name="Espace réservé du numéro de diapositive 3"/>
          <p:cNvSpPr>
            <a:spLocks noGrp="1"/>
          </p:cNvSpPr>
          <p:nvPr>
            <p:ph type="sldNum" sz="quarter" idx="5"/>
          </p:nvPr>
        </p:nvSpPr>
        <p:spPr/>
        <p:txBody>
          <a:bodyPr/>
          <a:lstStyle/>
          <a:p>
            <a:fld id="{FDB8604C-1101-4E9F-9D20-27B96184E882}" type="slidenum">
              <a:rPr lang="en-US" smtClean="0"/>
              <a:t>9</a:t>
            </a:fld>
            <a:endParaRPr lang="en-US"/>
          </a:p>
        </p:txBody>
      </p:sp>
    </p:spTree>
    <p:extLst>
      <p:ext uri="{BB962C8B-B14F-4D97-AF65-F5344CB8AC3E}">
        <p14:creationId xmlns:p14="http://schemas.microsoft.com/office/powerpoint/2010/main" val="3699027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rtl="0">
              <a:lnSpc>
                <a:spcPct val="115000"/>
              </a:lnSpc>
              <a:buFont typeface="Symbol" panose="05050102010706020507" pitchFamily="18" charset="2"/>
              <a:buChar char=""/>
            </a:pPr>
            <a:r>
              <a:rPr lang="fr-FR" sz="1800" dirty="0">
                <a:effectLst/>
                <a:latin typeface="Times New Roman" panose="02020603050405020304" pitchFamily="18" charset="0"/>
                <a:ea typeface="DengXian" panose="02010600030101010101" pitchFamily="2" charset="-122"/>
                <a:cs typeface="Arial" panose="020B0604020202020204" pitchFamily="34" charset="0"/>
              </a:rPr>
              <a:t>Le bureau fait face à des lourdeurs administratives /retards dans nominations points focaux et autres participants des états membres qui affectent l’organisation des activités et la mise en œuvre de son programme </a:t>
            </a:r>
            <a:endParaRPr lang="fr-FR" sz="18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gn="just">
              <a:lnSpc>
                <a:spcPct val="115000"/>
              </a:lnSpc>
              <a:spcAft>
                <a:spcPts val="800"/>
              </a:spcAft>
              <a:buFont typeface="Symbol" panose="05050102010706020507" pitchFamily="18" charset="2"/>
              <a:buChar char=""/>
            </a:pPr>
            <a:r>
              <a:rPr lang="fr-FR" sz="1800" dirty="0">
                <a:effectLst/>
                <a:latin typeface="Times New Roman" panose="02020603050405020304" pitchFamily="18" charset="0"/>
                <a:ea typeface="DengXian" panose="02010600030101010101" pitchFamily="2" charset="-122"/>
                <a:cs typeface="Arial" panose="020B0604020202020204" pitchFamily="34" charset="0"/>
              </a:rPr>
              <a:t>Les contraintes d’appropriation et difficultés courantes des Etats à accueillir les activités du programme </a:t>
            </a:r>
            <a:endParaRPr lang="fr-FR" sz="18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gn="just">
              <a:lnSpc>
                <a:spcPct val="115000"/>
              </a:lnSpc>
              <a:buFont typeface="Symbol" panose="05050102010706020507" pitchFamily="18" charset="2"/>
              <a:buChar char=""/>
            </a:pPr>
            <a:r>
              <a:rPr lang="fr-FR" sz="1800" dirty="0">
                <a:effectLst/>
                <a:latin typeface="Times New Roman" panose="02020603050405020304" pitchFamily="18" charset="0"/>
                <a:ea typeface="Times New Roman" panose="02020603050405020304" pitchFamily="18" charset="0"/>
                <a:cs typeface="Segoe UI" panose="020B0502040204020203" pitchFamily="34" charset="0"/>
              </a:rPr>
              <a:t>L’instabilité politique et les défis sécuritaires. </a:t>
            </a:r>
            <a:endParaRPr lang="fr-FR"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fr-FR" sz="1800" dirty="0">
                <a:effectLst/>
                <a:latin typeface="Times New Roman" panose="02020603050405020304" pitchFamily="18" charset="0"/>
                <a:ea typeface="Times New Roman" panose="02020603050405020304" pitchFamily="18" charset="0"/>
                <a:cs typeface="Segoe UI" panose="020B0502040204020203" pitchFamily="34" charset="0"/>
              </a:rPr>
              <a:t>Enfin les ressources financières limitées. </a:t>
            </a:r>
            <a:endParaRPr lang="fr-FR" sz="1800" dirty="0">
              <a:effectLst/>
              <a:latin typeface="Times New Roman" panose="02020603050405020304" pitchFamily="18" charset="0"/>
              <a:ea typeface="Times New Roman" panose="02020603050405020304" pitchFamily="18" charset="0"/>
            </a:endParaRPr>
          </a:p>
          <a:p>
            <a:pPr algn="just">
              <a:lnSpc>
                <a:spcPct val="115000"/>
              </a:lnSpc>
              <a:spcAft>
                <a:spcPts val="800"/>
              </a:spcAft>
            </a:pPr>
            <a:r>
              <a:rPr lang="fr-FR" sz="1800" b="1" i="1" dirty="0">
                <a:effectLst/>
                <a:latin typeface="Times New Roman" panose="02020603050405020304" pitchFamily="18" charset="0"/>
                <a:ea typeface="DengXian" panose="02010600030101010101" pitchFamily="2" charset="-122"/>
                <a:cs typeface="Arial" panose="020B0604020202020204" pitchFamily="34" charset="0"/>
              </a:rPr>
              <a:t> </a:t>
            </a:r>
            <a:endParaRPr lang="fr-FR" sz="1800" dirty="0">
              <a:effectLst/>
              <a:latin typeface="Calibri" panose="020F0502020204030204" pitchFamily="34" charset="0"/>
              <a:ea typeface="DengXian" panose="02010600030101010101" pitchFamily="2" charset="-122"/>
              <a:cs typeface="Arial" panose="020B0604020202020204" pitchFamily="34" charset="0"/>
            </a:endParaRPr>
          </a:p>
          <a:p>
            <a:pPr algn="just">
              <a:lnSpc>
                <a:spcPct val="115000"/>
              </a:lnSpc>
              <a:spcAft>
                <a:spcPts val="800"/>
              </a:spcAft>
              <a:tabLst>
                <a:tab pos="457200" algn="l"/>
              </a:tabLst>
            </a:pPr>
            <a:r>
              <a:rPr lang="fr-FR" sz="1800" dirty="0">
                <a:effectLst/>
                <a:latin typeface="Times New Roman" panose="02020603050405020304" pitchFamily="18" charset="0"/>
                <a:ea typeface="DengXian" panose="02010600030101010101" pitchFamily="2" charset="-122"/>
                <a:cs typeface="Arial" panose="020B0604020202020204" pitchFamily="34" charset="0"/>
              </a:rPr>
              <a:t>Face à ces défis, le bureau reconnait la nécessité d’engager les autorités au plus haut niveau afin d’assurer la volonté politique nécessaire à la mise en œuvre effective du programme de travail. </a:t>
            </a:r>
            <a:endParaRPr lang="fr-FR" sz="1800" dirty="0">
              <a:effectLst/>
              <a:latin typeface="Calibri" panose="020F0502020204030204" pitchFamily="34" charset="0"/>
              <a:ea typeface="DengXian" panose="02010600030101010101" pitchFamily="2" charset="-122"/>
              <a:cs typeface="Arial" panose="020B0604020202020204" pitchFamily="34" charset="0"/>
            </a:endParaRPr>
          </a:p>
          <a:p>
            <a:pPr algn="just">
              <a:lnSpc>
                <a:spcPct val="115000"/>
              </a:lnSpc>
              <a:spcAft>
                <a:spcPts val="800"/>
              </a:spcAft>
              <a:tabLst>
                <a:tab pos="457200" algn="l"/>
              </a:tabLst>
            </a:pPr>
            <a:r>
              <a:rPr lang="fr-FR" sz="1800" dirty="0">
                <a:effectLst/>
                <a:latin typeface="Times New Roman" panose="02020603050405020304" pitchFamily="18" charset="0"/>
                <a:ea typeface="DengXian" panose="02010600030101010101" pitchFamily="2" charset="-122"/>
                <a:cs typeface="Arial" panose="020B0604020202020204" pitchFamily="34" charset="0"/>
              </a:rPr>
              <a:t>Il reconnait également la nécessité de mobiliser le secteur privé et les ressources domestiques </a:t>
            </a:r>
            <a:endParaRPr lang="fr-FR" sz="1800" dirty="0">
              <a:effectLst/>
              <a:latin typeface="Calibri" panose="020F0502020204030204" pitchFamily="34" charset="0"/>
              <a:ea typeface="DengXian" panose="02010600030101010101" pitchFamily="2" charset="-122"/>
              <a:cs typeface="Arial" panose="020B0604020202020204" pitchFamily="34" charset="0"/>
            </a:endParaRPr>
          </a:p>
          <a:p>
            <a:pPr algn="just">
              <a:lnSpc>
                <a:spcPct val="115000"/>
              </a:lnSpc>
              <a:spcAft>
                <a:spcPts val="800"/>
              </a:spcAft>
              <a:tabLst>
                <a:tab pos="457200" algn="l"/>
              </a:tabLst>
            </a:pPr>
            <a:r>
              <a:rPr lang="fr-FR" sz="1800" dirty="0">
                <a:effectLst/>
                <a:latin typeface="Times New Roman" panose="02020603050405020304" pitchFamily="18" charset="0"/>
                <a:ea typeface="DengXian" panose="02010600030101010101" pitchFamily="2" charset="-122"/>
                <a:cs typeface="Arial" panose="020B0604020202020204" pitchFamily="34" charset="0"/>
              </a:rPr>
              <a:t>Le bureau travail également au développement de partenariats stratégiques avec UNCT et institutions sous régionales pour mobiliser davantage de ressources &amp; pour assurer une meilleure synergie et éviter une duplication des efforts. </a:t>
            </a:r>
          </a:p>
          <a:p>
            <a:pPr algn="just">
              <a:lnSpc>
                <a:spcPct val="115000"/>
              </a:lnSpc>
              <a:spcAft>
                <a:spcPts val="800"/>
              </a:spcAft>
              <a:tabLst>
                <a:tab pos="457200" algn="l"/>
              </a:tabLst>
            </a:pPr>
            <a:r>
              <a:rPr lang="fr-FR" sz="1800" dirty="0">
                <a:effectLst/>
                <a:latin typeface="Times New Roman" panose="02020603050405020304" pitchFamily="18" charset="0"/>
                <a:ea typeface="DengXian" panose="02010600030101010101" pitchFamily="2" charset="-122"/>
                <a:cs typeface="Arial" panose="020B0604020202020204" pitchFamily="34" charset="0"/>
              </a:rPr>
              <a:t>Le bureau travaille enfin a intégrer les dimensions transversales : genre, inclusivité, droit de l homme, verdissement, paix, développement et sécurité </a:t>
            </a:r>
            <a:endParaRPr lang="fr-FR" sz="1800"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FDB8604C-1101-4E9F-9D20-27B96184E882}" type="slidenum">
              <a:rPr lang="en-US" smtClean="0"/>
              <a:t>10</a:t>
            </a:fld>
            <a:endParaRPr lang="en-US"/>
          </a:p>
        </p:txBody>
      </p:sp>
    </p:spTree>
    <p:extLst>
      <p:ext uri="{BB962C8B-B14F-4D97-AF65-F5344CB8AC3E}">
        <p14:creationId xmlns:p14="http://schemas.microsoft.com/office/powerpoint/2010/main" val="3038181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EB56BC-18B4-484A-A48C-60618F6083A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CEAA21F-2ED2-4F88-A210-B5875FA3BAD7}"/>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0" y="0"/>
            <a:ext cx="2591025" cy="4401693"/>
          </a:xfrm>
          <a:prstGeom prst="rect">
            <a:avLst/>
          </a:prstGeom>
        </p:spPr>
      </p:pic>
      <p:sp>
        <p:nvSpPr>
          <p:cNvPr id="9" name="Freeform 91">
            <a:extLst>
              <a:ext uri="{FF2B5EF4-FFF2-40B4-BE49-F238E27FC236}">
                <a16:creationId xmlns:a16="http://schemas.microsoft.com/office/drawing/2014/main" id="{BA552FB6-6A13-49A1-B8B3-8FF8F9DA2E45}"/>
              </a:ext>
            </a:extLst>
          </p:cNvPr>
          <p:cNvSpPr/>
          <p:nvPr userDrawn="1"/>
        </p:nvSpPr>
        <p:spPr>
          <a:xfrm>
            <a:off x="17" y="8"/>
            <a:ext cx="12191985" cy="6857992"/>
          </a:xfrm>
          <a:custGeom>
            <a:avLst/>
            <a:gdLst>
              <a:gd name="connsiteX0" fmla="*/ 8540357 w 9143989"/>
              <a:gd name="connsiteY0" fmla="*/ 4429886 h 5143494"/>
              <a:gd name="connsiteX1" fmla="*/ 8430945 w 9143989"/>
              <a:gd name="connsiteY1" fmla="*/ 4539298 h 5143494"/>
              <a:gd name="connsiteX2" fmla="*/ 8430945 w 9143989"/>
              <a:gd name="connsiteY2" fmla="*/ 4976932 h 5143494"/>
              <a:gd name="connsiteX3" fmla="*/ 8540357 w 9143989"/>
              <a:gd name="connsiteY3" fmla="*/ 5086344 h 5143494"/>
              <a:gd name="connsiteX4" fmla="*/ 8977991 w 9143989"/>
              <a:gd name="connsiteY4" fmla="*/ 5086344 h 5143494"/>
              <a:gd name="connsiteX5" fmla="*/ 9087403 w 9143989"/>
              <a:gd name="connsiteY5" fmla="*/ 4976932 h 5143494"/>
              <a:gd name="connsiteX6" fmla="*/ 9087403 w 9143989"/>
              <a:gd name="connsiteY6" fmla="*/ 4539298 h 5143494"/>
              <a:gd name="connsiteX7" fmla="*/ 8977991 w 9143989"/>
              <a:gd name="connsiteY7" fmla="*/ 4429886 h 5143494"/>
              <a:gd name="connsiteX8" fmla="*/ 7778358 w 9143989"/>
              <a:gd name="connsiteY8" fmla="*/ 4429886 h 5143494"/>
              <a:gd name="connsiteX9" fmla="*/ 7668946 w 9143989"/>
              <a:gd name="connsiteY9" fmla="*/ 4539298 h 5143494"/>
              <a:gd name="connsiteX10" fmla="*/ 7668946 w 9143989"/>
              <a:gd name="connsiteY10" fmla="*/ 4976932 h 5143494"/>
              <a:gd name="connsiteX11" fmla="*/ 7778358 w 9143989"/>
              <a:gd name="connsiteY11" fmla="*/ 5086344 h 5143494"/>
              <a:gd name="connsiteX12" fmla="*/ 8215992 w 9143989"/>
              <a:gd name="connsiteY12" fmla="*/ 5086344 h 5143494"/>
              <a:gd name="connsiteX13" fmla="*/ 8325404 w 9143989"/>
              <a:gd name="connsiteY13" fmla="*/ 4976932 h 5143494"/>
              <a:gd name="connsiteX14" fmla="*/ 8325404 w 9143989"/>
              <a:gd name="connsiteY14" fmla="*/ 4539298 h 5143494"/>
              <a:gd name="connsiteX15" fmla="*/ 8215992 w 9143989"/>
              <a:gd name="connsiteY15" fmla="*/ 4429886 h 5143494"/>
              <a:gd name="connsiteX16" fmla="*/ 7023979 w 9143989"/>
              <a:gd name="connsiteY16" fmla="*/ 4429886 h 5143494"/>
              <a:gd name="connsiteX17" fmla="*/ 6914567 w 9143989"/>
              <a:gd name="connsiteY17" fmla="*/ 4539298 h 5143494"/>
              <a:gd name="connsiteX18" fmla="*/ 6914567 w 9143989"/>
              <a:gd name="connsiteY18" fmla="*/ 4976932 h 5143494"/>
              <a:gd name="connsiteX19" fmla="*/ 7023979 w 9143989"/>
              <a:gd name="connsiteY19" fmla="*/ 5086344 h 5143494"/>
              <a:gd name="connsiteX20" fmla="*/ 7461613 w 9143989"/>
              <a:gd name="connsiteY20" fmla="*/ 5086344 h 5143494"/>
              <a:gd name="connsiteX21" fmla="*/ 7571025 w 9143989"/>
              <a:gd name="connsiteY21" fmla="*/ 4976932 h 5143494"/>
              <a:gd name="connsiteX22" fmla="*/ 7571025 w 9143989"/>
              <a:gd name="connsiteY22" fmla="*/ 4539298 h 5143494"/>
              <a:gd name="connsiteX23" fmla="*/ 7461613 w 9143989"/>
              <a:gd name="connsiteY23" fmla="*/ 4429886 h 5143494"/>
              <a:gd name="connsiteX24" fmla="*/ 6261980 w 9143989"/>
              <a:gd name="connsiteY24" fmla="*/ 4429886 h 5143494"/>
              <a:gd name="connsiteX25" fmla="*/ 6152568 w 9143989"/>
              <a:gd name="connsiteY25" fmla="*/ 4539298 h 5143494"/>
              <a:gd name="connsiteX26" fmla="*/ 6152568 w 9143989"/>
              <a:gd name="connsiteY26" fmla="*/ 4976932 h 5143494"/>
              <a:gd name="connsiteX27" fmla="*/ 6261980 w 9143989"/>
              <a:gd name="connsiteY27" fmla="*/ 5086344 h 5143494"/>
              <a:gd name="connsiteX28" fmla="*/ 6699614 w 9143989"/>
              <a:gd name="connsiteY28" fmla="*/ 5086344 h 5143494"/>
              <a:gd name="connsiteX29" fmla="*/ 6809026 w 9143989"/>
              <a:gd name="connsiteY29" fmla="*/ 4976932 h 5143494"/>
              <a:gd name="connsiteX30" fmla="*/ 6809026 w 9143989"/>
              <a:gd name="connsiteY30" fmla="*/ 4539298 h 5143494"/>
              <a:gd name="connsiteX31" fmla="*/ 6699614 w 9143989"/>
              <a:gd name="connsiteY31" fmla="*/ 4429886 h 5143494"/>
              <a:gd name="connsiteX32" fmla="*/ 5499981 w 9143989"/>
              <a:gd name="connsiteY32" fmla="*/ 4429886 h 5143494"/>
              <a:gd name="connsiteX33" fmla="*/ 5390569 w 9143989"/>
              <a:gd name="connsiteY33" fmla="*/ 4539298 h 5143494"/>
              <a:gd name="connsiteX34" fmla="*/ 5390569 w 9143989"/>
              <a:gd name="connsiteY34" fmla="*/ 4976932 h 5143494"/>
              <a:gd name="connsiteX35" fmla="*/ 5499981 w 9143989"/>
              <a:gd name="connsiteY35" fmla="*/ 5086344 h 5143494"/>
              <a:gd name="connsiteX36" fmla="*/ 5937615 w 9143989"/>
              <a:gd name="connsiteY36" fmla="*/ 5086344 h 5143494"/>
              <a:gd name="connsiteX37" fmla="*/ 6047027 w 9143989"/>
              <a:gd name="connsiteY37" fmla="*/ 4976932 h 5143494"/>
              <a:gd name="connsiteX38" fmla="*/ 6047027 w 9143989"/>
              <a:gd name="connsiteY38" fmla="*/ 4539298 h 5143494"/>
              <a:gd name="connsiteX39" fmla="*/ 5937615 w 9143989"/>
              <a:gd name="connsiteY39" fmla="*/ 4429886 h 5143494"/>
              <a:gd name="connsiteX40" fmla="*/ 4737982 w 9143989"/>
              <a:gd name="connsiteY40" fmla="*/ 4429886 h 5143494"/>
              <a:gd name="connsiteX41" fmla="*/ 4628570 w 9143989"/>
              <a:gd name="connsiteY41" fmla="*/ 4539298 h 5143494"/>
              <a:gd name="connsiteX42" fmla="*/ 4628570 w 9143989"/>
              <a:gd name="connsiteY42" fmla="*/ 4976932 h 5143494"/>
              <a:gd name="connsiteX43" fmla="*/ 4737982 w 9143989"/>
              <a:gd name="connsiteY43" fmla="*/ 5086344 h 5143494"/>
              <a:gd name="connsiteX44" fmla="*/ 5175616 w 9143989"/>
              <a:gd name="connsiteY44" fmla="*/ 5086344 h 5143494"/>
              <a:gd name="connsiteX45" fmla="*/ 5285028 w 9143989"/>
              <a:gd name="connsiteY45" fmla="*/ 4976932 h 5143494"/>
              <a:gd name="connsiteX46" fmla="*/ 5285028 w 9143989"/>
              <a:gd name="connsiteY46" fmla="*/ 4539298 h 5143494"/>
              <a:gd name="connsiteX47" fmla="*/ 5175616 w 9143989"/>
              <a:gd name="connsiteY47" fmla="*/ 4429886 h 5143494"/>
              <a:gd name="connsiteX48" fmla="*/ 3975990 w 9143989"/>
              <a:gd name="connsiteY48" fmla="*/ 4429886 h 5143494"/>
              <a:gd name="connsiteX49" fmla="*/ 3866579 w 9143989"/>
              <a:gd name="connsiteY49" fmla="*/ 4539298 h 5143494"/>
              <a:gd name="connsiteX50" fmla="*/ 3866579 w 9143989"/>
              <a:gd name="connsiteY50" fmla="*/ 4976932 h 5143494"/>
              <a:gd name="connsiteX51" fmla="*/ 3975990 w 9143989"/>
              <a:gd name="connsiteY51" fmla="*/ 5086344 h 5143494"/>
              <a:gd name="connsiteX52" fmla="*/ 4413617 w 9143989"/>
              <a:gd name="connsiteY52" fmla="*/ 5086344 h 5143494"/>
              <a:gd name="connsiteX53" fmla="*/ 4523029 w 9143989"/>
              <a:gd name="connsiteY53" fmla="*/ 4976932 h 5143494"/>
              <a:gd name="connsiteX54" fmla="*/ 4523029 w 9143989"/>
              <a:gd name="connsiteY54" fmla="*/ 4539298 h 5143494"/>
              <a:gd name="connsiteX55" fmla="*/ 4413617 w 9143989"/>
              <a:gd name="connsiteY55" fmla="*/ 4429886 h 5143494"/>
              <a:gd name="connsiteX56" fmla="*/ 3213993 w 9143989"/>
              <a:gd name="connsiteY56" fmla="*/ 4429886 h 5143494"/>
              <a:gd name="connsiteX57" fmla="*/ 3104580 w 9143989"/>
              <a:gd name="connsiteY57" fmla="*/ 4539298 h 5143494"/>
              <a:gd name="connsiteX58" fmla="*/ 3104580 w 9143989"/>
              <a:gd name="connsiteY58" fmla="*/ 4976932 h 5143494"/>
              <a:gd name="connsiteX59" fmla="*/ 3213993 w 9143989"/>
              <a:gd name="connsiteY59" fmla="*/ 5086344 h 5143494"/>
              <a:gd name="connsiteX60" fmla="*/ 3651627 w 9143989"/>
              <a:gd name="connsiteY60" fmla="*/ 5086344 h 5143494"/>
              <a:gd name="connsiteX61" fmla="*/ 3761039 w 9143989"/>
              <a:gd name="connsiteY61" fmla="*/ 4976932 h 5143494"/>
              <a:gd name="connsiteX62" fmla="*/ 3761039 w 9143989"/>
              <a:gd name="connsiteY62" fmla="*/ 4539298 h 5143494"/>
              <a:gd name="connsiteX63" fmla="*/ 3651627 w 9143989"/>
              <a:gd name="connsiteY63" fmla="*/ 4429886 h 5143494"/>
              <a:gd name="connsiteX64" fmla="*/ 2451995 w 9143989"/>
              <a:gd name="connsiteY64" fmla="*/ 4429886 h 5143494"/>
              <a:gd name="connsiteX65" fmla="*/ 2342584 w 9143989"/>
              <a:gd name="connsiteY65" fmla="*/ 4539298 h 5143494"/>
              <a:gd name="connsiteX66" fmla="*/ 2342584 w 9143989"/>
              <a:gd name="connsiteY66" fmla="*/ 4976932 h 5143494"/>
              <a:gd name="connsiteX67" fmla="*/ 2451995 w 9143989"/>
              <a:gd name="connsiteY67" fmla="*/ 5086344 h 5143494"/>
              <a:gd name="connsiteX68" fmla="*/ 2889629 w 9143989"/>
              <a:gd name="connsiteY68" fmla="*/ 5086344 h 5143494"/>
              <a:gd name="connsiteX69" fmla="*/ 2999040 w 9143989"/>
              <a:gd name="connsiteY69" fmla="*/ 4976932 h 5143494"/>
              <a:gd name="connsiteX70" fmla="*/ 2999040 w 9143989"/>
              <a:gd name="connsiteY70" fmla="*/ 4539298 h 5143494"/>
              <a:gd name="connsiteX71" fmla="*/ 2889629 w 9143989"/>
              <a:gd name="connsiteY71" fmla="*/ 4429886 h 5143494"/>
              <a:gd name="connsiteX72" fmla="*/ 1689996 w 9143989"/>
              <a:gd name="connsiteY72" fmla="*/ 4429886 h 5143494"/>
              <a:gd name="connsiteX73" fmla="*/ 1580586 w 9143989"/>
              <a:gd name="connsiteY73" fmla="*/ 4539298 h 5143494"/>
              <a:gd name="connsiteX74" fmla="*/ 1580586 w 9143989"/>
              <a:gd name="connsiteY74" fmla="*/ 4976932 h 5143494"/>
              <a:gd name="connsiteX75" fmla="*/ 1689996 w 9143989"/>
              <a:gd name="connsiteY75" fmla="*/ 5086344 h 5143494"/>
              <a:gd name="connsiteX76" fmla="*/ 2127633 w 9143989"/>
              <a:gd name="connsiteY76" fmla="*/ 5086344 h 5143494"/>
              <a:gd name="connsiteX77" fmla="*/ 2237044 w 9143989"/>
              <a:gd name="connsiteY77" fmla="*/ 4976932 h 5143494"/>
              <a:gd name="connsiteX78" fmla="*/ 2237044 w 9143989"/>
              <a:gd name="connsiteY78" fmla="*/ 4539298 h 5143494"/>
              <a:gd name="connsiteX79" fmla="*/ 2127633 w 9143989"/>
              <a:gd name="connsiteY79" fmla="*/ 4429886 h 5143494"/>
              <a:gd name="connsiteX80" fmla="*/ 927996 w 9143989"/>
              <a:gd name="connsiteY80" fmla="*/ 4429886 h 5143494"/>
              <a:gd name="connsiteX81" fmla="*/ 818584 w 9143989"/>
              <a:gd name="connsiteY81" fmla="*/ 4539298 h 5143494"/>
              <a:gd name="connsiteX82" fmla="*/ 818584 w 9143989"/>
              <a:gd name="connsiteY82" fmla="*/ 4976932 h 5143494"/>
              <a:gd name="connsiteX83" fmla="*/ 927996 w 9143989"/>
              <a:gd name="connsiteY83" fmla="*/ 5086344 h 5143494"/>
              <a:gd name="connsiteX84" fmla="*/ 1365636 w 9143989"/>
              <a:gd name="connsiteY84" fmla="*/ 5086344 h 5143494"/>
              <a:gd name="connsiteX85" fmla="*/ 1475050 w 9143989"/>
              <a:gd name="connsiteY85" fmla="*/ 4976932 h 5143494"/>
              <a:gd name="connsiteX86" fmla="*/ 1475050 w 9143989"/>
              <a:gd name="connsiteY86" fmla="*/ 4539298 h 5143494"/>
              <a:gd name="connsiteX87" fmla="*/ 1365636 w 9143989"/>
              <a:gd name="connsiteY87" fmla="*/ 4429886 h 5143494"/>
              <a:gd name="connsiteX88" fmla="*/ 165998 w 9143989"/>
              <a:gd name="connsiteY88" fmla="*/ 4429886 h 5143494"/>
              <a:gd name="connsiteX89" fmla="*/ 56587 w 9143989"/>
              <a:gd name="connsiteY89" fmla="*/ 4539298 h 5143494"/>
              <a:gd name="connsiteX90" fmla="*/ 56587 w 9143989"/>
              <a:gd name="connsiteY90" fmla="*/ 4976932 h 5143494"/>
              <a:gd name="connsiteX91" fmla="*/ 165998 w 9143989"/>
              <a:gd name="connsiteY91" fmla="*/ 5086344 h 5143494"/>
              <a:gd name="connsiteX92" fmla="*/ 603632 w 9143989"/>
              <a:gd name="connsiteY92" fmla="*/ 5086344 h 5143494"/>
              <a:gd name="connsiteX93" fmla="*/ 713044 w 9143989"/>
              <a:gd name="connsiteY93" fmla="*/ 4976932 h 5143494"/>
              <a:gd name="connsiteX94" fmla="*/ 713044 w 9143989"/>
              <a:gd name="connsiteY94" fmla="*/ 4539298 h 5143494"/>
              <a:gd name="connsiteX95" fmla="*/ 603632 w 9143989"/>
              <a:gd name="connsiteY95" fmla="*/ 4429886 h 5143494"/>
              <a:gd name="connsiteX96" fmla="*/ 8540357 w 9143989"/>
              <a:gd name="connsiteY96" fmla="*/ 3700488 h 5143494"/>
              <a:gd name="connsiteX97" fmla="*/ 8430945 w 9143989"/>
              <a:gd name="connsiteY97" fmla="*/ 3809900 h 5143494"/>
              <a:gd name="connsiteX98" fmla="*/ 8430945 w 9143989"/>
              <a:gd name="connsiteY98" fmla="*/ 4247534 h 5143494"/>
              <a:gd name="connsiteX99" fmla="*/ 8540357 w 9143989"/>
              <a:gd name="connsiteY99" fmla="*/ 4356946 h 5143494"/>
              <a:gd name="connsiteX100" fmla="*/ 8977991 w 9143989"/>
              <a:gd name="connsiteY100" fmla="*/ 4356946 h 5143494"/>
              <a:gd name="connsiteX101" fmla="*/ 9087403 w 9143989"/>
              <a:gd name="connsiteY101" fmla="*/ 4247534 h 5143494"/>
              <a:gd name="connsiteX102" fmla="*/ 9087403 w 9143989"/>
              <a:gd name="connsiteY102" fmla="*/ 3809900 h 5143494"/>
              <a:gd name="connsiteX103" fmla="*/ 8977991 w 9143989"/>
              <a:gd name="connsiteY103" fmla="*/ 3700488 h 5143494"/>
              <a:gd name="connsiteX104" fmla="*/ 7778358 w 9143989"/>
              <a:gd name="connsiteY104" fmla="*/ 3700488 h 5143494"/>
              <a:gd name="connsiteX105" fmla="*/ 7668946 w 9143989"/>
              <a:gd name="connsiteY105" fmla="*/ 3809900 h 5143494"/>
              <a:gd name="connsiteX106" fmla="*/ 7668946 w 9143989"/>
              <a:gd name="connsiteY106" fmla="*/ 4247534 h 5143494"/>
              <a:gd name="connsiteX107" fmla="*/ 7778358 w 9143989"/>
              <a:gd name="connsiteY107" fmla="*/ 4356946 h 5143494"/>
              <a:gd name="connsiteX108" fmla="*/ 8215992 w 9143989"/>
              <a:gd name="connsiteY108" fmla="*/ 4356946 h 5143494"/>
              <a:gd name="connsiteX109" fmla="*/ 8325404 w 9143989"/>
              <a:gd name="connsiteY109" fmla="*/ 4247534 h 5143494"/>
              <a:gd name="connsiteX110" fmla="*/ 8325404 w 9143989"/>
              <a:gd name="connsiteY110" fmla="*/ 3809900 h 5143494"/>
              <a:gd name="connsiteX111" fmla="*/ 8215992 w 9143989"/>
              <a:gd name="connsiteY111" fmla="*/ 3700488 h 5143494"/>
              <a:gd name="connsiteX112" fmla="*/ 7023979 w 9143989"/>
              <a:gd name="connsiteY112" fmla="*/ 3700488 h 5143494"/>
              <a:gd name="connsiteX113" fmla="*/ 6914567 w 9143989"/>
              <a:gd name="connsiteY113" fmla="*/ 3809900 h 5143494"/>
              <a:gd name="connsiteX114" fmla="*/ 6914567 w 9143989"/>
              <a:gd name="connsiteY114" fmla="*/ 4247534 h 5143494"/>
              <a:gd name="connsiteX115" fmla="*/ 7023979 w 9143989"/>
              <a:gd name="connsiteY115" fmla="*/ 4356946 h 5143494"/>
              <a:gd name="connsiteX116" fmla="*/ 7461613 w 9143989"/>
              <a:gd name="connsiteY116" fmla="*/ 4356946 h 5143494"/>
              <a:gd name="connsiteX117" fmla="*/ 7571025 w 9143989"/>
              <a:gd name="connsiteY117" fmla="*/ 4247534 h 5143494"/>
              <a:gd name="connsiteX118" fmla="*/ 7571025 w 9143989"/>
              <a:gd name="connsiteY118" fmla="*/ 3809900 h 5143494"/>
              <a:gd name="connsiteX119" fmla="*/ 7461613 w 9143989"/>
              <a:gd name="connsiteY119" fmla="*/ 3700488 h 5143494"/>
              <a:gd name="connsiteX120" fmla="*/ 6261980 w 9143989"/>
              <a:gd name="connsiteY120" fmla="*/ 3700488 h 5143494"/>
              <a:gd name="connsiteX121" fmla="*/ 6152568 w 9143989"/>
              <a:gd name="connsiteY121" fmla="*/ 3809900 h 5143494"/>
              <a:gd name="connsiteX122" fmla="*/ 6152568 w 9143989"/>
              <a:gd name="connsiteY122" fmla="*/ 4247534 h 5143494"/>
              <a:gd name="connsiteX123" fmla="*/ 6261980 w 9143989"/>
              <a:gd name="connsiteY123" fmla="*/ 4356946 h 5143494"/>
              <a:gd name="connsiteX124" fmla="*/ 6699614 w 9143989"/>
              <a:gd name="connsiteY124" fmla="*/ 4356946 h 5143494"/>
              <a:gd name="connsiteX125" fmla="*/ 6809026 w 9143989"/>
              <a:gd name="connsiteY125" fmla="*/ 4247534 h 5143494"/>
              <a:gd name="connsiteX126" fmla="*/ 6809026 w 9143989"/>
              <a:gd name="connsiteY126" fmla="*/ 3809900 h 5143494"/>
              <a:gd name="connsiteX127" fmla="*/ 6699614 w 9143989"/>
              <a:gd name="connsiteY127" fmla="*/ 3700488 h 5143494"/>
              <a:gd name="connsiteX128" fmla="*/ 5499981 w 9143989"/>
              <a:gd name="connsiteY128" fmla="*/ 3700488 h 5143494"/>
              <a:gd name="connsiteX129" fmla="*/ 5390569 w 9143989"/>
              <a:gd name="connsiteY129" fmla="*/ 3809900 h 5143494"/>
              <a:gd name="connsiteX130" fmla="*/ 5390569 w 9143989"/>
              <a:gd name="connsiteY130" fmla="*/ 4247534 h 5143494"/>
              <a:gd name="connsiteX131" fmla="*/ 5499981 w 9143989"/>
              <a:gd name="connsiteY131" fmla="*/ 4356946 h 5143494"/>
              <a:gd name="connsiteX132" fmla="*/ 5937615 w 9143989"/>
              <a:gd name="connsiteY132" fmla="*/ 4356946 h 5143494"/>
              <a:gd name="connsiteX133" fmla="*/ 6047027 w 9143989"/>
              <a:gd name="connsiteY133" fmla="*/ 4247534 h 5143494"/>
              <a:gd name="connsiteX134" fmla="*/ 6047027 w 9143989"/>
              <a:gd name="connsiteY134" fmla="*/ 3809900 h 5143494"/>
              <a:gd name="connsiteX135" fmla="*/ 5937615 w 9143989"/>
              <a:gd name="connsiteY135" fmla="*/ 3700488 h 5143494"/>
              <a:gd name="connsiteX136" fmla="*/ 4737982 w 9143989"/>
              <a:gd name="connsiteY136" fmla="*/ 3700488 h 5143494"/>
              <a:gd name="connsiteX137" fmla="*/ 4628570 w 9143989"/>
              <a:gd name="connsiteY137" fmla="*/ 3809900 h 5143494"/>
              <a:gd name="connsiteX138" fmla="*/ 4628570 w 9143989"/>
              <a:gd name="connsiteY138" fmla="*/ 4247534 h 5143494"/>
              <a:gd name="connsiteX139" fmla="*/ 4737982 w 9143989"/>
              <a:gd name="connsiteY139" fmla="*/ 4356946 h 5143494"/>
              <a:gd name="connsiteX140" fmla="*/ 5175616 w 9143989"/>
              <a:gd name="connsiteY140" fmla="*/ 4356946 h 5143494"/>
              <a:gd name="connsiteX141" fmla="*/ 5285028 w 9143989"/>
              <a:gd name="connsiteY141" fmla="*/ 4247534 h 5143494"/>
              <a:gd name="connsiteX142" fmla="*/ 5285028 w 9143989"/>
              <a:gd name="connsiteY142" fmla="*/ 3809900 h 5143494"/>
              <a:gd name="connsiteX143" fmla="*/ 5175616 w 9143989"/>
              <a:gd name="connsiteY143" fmla="*/ 3700488 h 5143494"/>
              <a:gd name="connsiteX144" fmla="*/ 3975991 w 9143989"/>
              <a:gd name="connsiteY144" fmla="*/ 3700488 h 5143494"/>
              <a:gd name="connsiteX145" fmla="*/ 3866579 w 9143989"/>
              <a:gd name="connsiteY145" fmla="*/ 3809900 h 5143494"/>
              <a:gd name="connsiteX146" fmla="*/ 3866579 w 9143989"/>
              <a:gd name="connsiteY146" fmla="*/ 4247534 h 5143494"/>
              <a:gd name="connsiteX147" fmla="*/ 3975991 w 9143989"/>
              <a:gd name="connsiteY147" fmla="*/ 4356946 h 5143494"/>
              <a:gd name="connsiteX148" fmla="*/ 4413617 w 9143989"/>
              <a:gd name="connsiteY148" fmla="*/ 4356946 h 5143494"/>
              <a:gd name="connsiteX149" fmla="*/ 4523029 w 9143989"/>
              <a:gd name="connsiteY149" fmla="*/ 4247534 h 5143494"/>
              <a:gd name="connsiteX150" fmla="*/ 4523029 w 9143989"/>
              <a:gd name="connsiteY150" fmla="*/ 3809900 h 5143494"/>
              <a:gd name="connsiteX151" fmla="*/ 4413617 w 9143989"/>
              <a:gd name="connsiteY151" fmla="*/ 3700488 h 5143494"/>
              <a:gd name="connsiteX152" fmla="*/ 3213993 w 9143989"/>
              <a:gd name="connsiteY152" fmla="*/ 3700488 h 5143494"/>
              <a:gd name="connsiteX153" fmla="*/ 3104581 w 9143989"/>
              <a:gd name="connsiteY153" fmla="*/ 3809900 h 5143494"/>
              <a:gd name="connsiteX154" fmla="*/ 3104581 w 9143989"/>
              <a:gd name="connsiteY154" fmla="*/ 4247534 h 5143494"/>
              <a:gd name="connsiteX155" fmla="*/ 3213993 w 9143989"/>
              <a:gd name="connsiteY155" fmla="*/ 4356946 h 5143494"/>
              <a:gd name="connsiteX156" fmla="*/ 3651627 w 9143989"/>
              <a:gd name="connsiteY156" fmla="*/ 4356946 h 5143494"/>
              <a:gd name="connsiteX157" fmla="*/ 3761039 w 9143989"/>
              <a:gd name="connsiteY157" fmla="*/ 4247534 h 5143494"/>
              <a:gd name="connsiteX158" fmla="*/ 3761039 w 9143989"/>
              <a:gd name="connsiteY158" fmla="*/ 3809900 h 5143494"/>
              <a:gd name="connsiteX159" fmla="*/ 3651627 w 9143989"/>
              <a:gd name="connsiteY159" fmla="*/ 3700488 h 5143494"/>
              <a:gd name="connsiteX160" fmla="*/ 2451995 w 9143989"/>
              <a:gd name="connsiteY160" fmla="*/ 3700488 h 5143494"/>
              <a:gd name="connsiteX161" fmla="*/ 2342584 w 9143989"/>
              <a:gd name="connsiteY161" fmla="*/ 3809900 h 5143494"/>
              <a:gd name="connsiteX162" fmla="*/ 2342584 w 9143989"/>
              <a:gd name="connsiteY162" fmla="*/ 4247534 h 5143494"/>
              <a:gd name="connsiteX163" fmla="*/ 2451995 w 9143989"/>
              <a:gd name="connsiteY163" fmla="*/ 4356946 h 5143494"/>
              <a:gd name="connsiteX164" fmla="*/ 2889629 w 9143989"/>
              <a:gd name="connsiteY164" fmla="*/ 4356946 h 5143494"/>
              <a:gd name="connsiteX165" fmla="*/ 2999040 w 9143989"/>
              <a:gd name="connsiteY165" fmla="*/ 4247534 h 5143494"/>
              <a:gd name="connsiteX166" fmla="*/ 2999040 w 9143989"/>
              <a:gd name="connsiteY166" fmla="*/ 3809900 h 5143494"/>
              <a:gd name="connsiteX167" fmla="*/ 2889629 w 9143989"/>
              <a:gd name="connsiteY167" fmla="*/ 3700488 h 5143494"/>
              <a:gd name="connsiteX168" fmla="*/ 1689996 w 9143989"/>
              <a:gd name="connsiteY168" fmla="*/ 3700488 h 5143494"/>
              <a:gd name="connsiteX169" fmla="*/ 1580586 w 9143989"/>
              <a:gd name="connsiteY169" fmla="*/ 3809900 h 5143494"/>
              <a:gd name="connsiteX170" fmla="*/ 1580586 w 9143989"/>
              <a:gd name="connsiteY170" fmla="*/ 4247534 h 5143494"/>
              <a:gd name="connsiteX171" fmla="*/ 1689996 w 9143989"/>
              <a:gd name="connsiteY171" fmla="*/ 4356946 h 5143494"/>
              <a:gd name="connsiteX172" fmla="*/ 2127633 w 9143989"/>
              <a:gd name="connsiteY172" fmla="*/ 4356946 h 5143494"/>
              <a:gd name="connsiteX173" fmla="*/ 2237045 w 9143989"/>
              <a:gd name="connsiteY173" fmla="*/ 4247534 h 5143494"/>
              <a:gd name="connsiteX174" fmla="*/ 2237045 w 9143989"/>
              <a:gd name="connsiteY174" fmla="*/ 3809900 h 5143494"/>
              <a:gd name="connsiteX175" fmla="*/ 2127633 w 9143989"/>
              <a:gd name="connsiteY175" fmla="*/ 3700488 h 5143494"/>
              <a:gd name="connsiteX176" fmla="*/ 927996 w 9143989"/>
              <a:gd name="connsiteY176" fmla="*/ 3700488 h 5143494"/>
              <a:gd name="connsiteX177" fmla="*/ 818584 w 9143989"/>
              <a:gd name="connsiteY177" fmla="*/ 3809900 h 5143494"/>
              <a:gd name="connsiteX178" fmla="*/ 818584 w 9143989"/>
              <a:gd name="connsiteY178" fmla="*/ 4247534 h 5143494"/>
              <a:gd name="connsiteX179" fmla="*/ 927996 w 9143989"/>
              <a:gd name="connsiteY179" fmla="*/ 4356946 h 5143494"/>
              <a:gd name="connsiteX180" fmla="*/ 1365637 w 9143989"/>
              <a:gd name="connsiteY180" fmla="*/ 4356946 h 5143494"/>
              <a:gd name="connsiteX181" fmla="*/ 1475050 w 9143989"/>
              <a:gd name="connsiteY181" fmla="*/ 4247534 h 5143494"/>
              <a:gd name="connsiteX182" fmla="*/ 1475050 w 9143989"/>
              <a:gd name="connsiteY182" fmla="*/ 3809900 h 5143494"/>
              <a:gd name="connsiteX183" fmla="*/ 1365637 w 9143989"/>
              <a:gd name="connsiteY183" fmla="*/ 3700488 h 5143494"/>
              <a:gd name="connsiteX184" fmla="*/ 165999 w 9143989"/>
              <a:gd name="connsiteY184" fmla="*/ 3700488 h 5143494"/>
              <a:gd name="connsiteX185" fmla="*/ 56587 w 9143989"/>
              <a:gd name="connsiteY185" fmla="*/ 3809900 h 5143494"/>
              <a:gd name="connsiteX186" fmla="*/ 56587 w 9143989"/>
              <a:gd name="connsiteY186" fmla="*/ 4247534 h 5143494"/>
              <a:gd name="connsiteX187" fmla="*/ 165999 w 9143989"/>
              <a:gd name="connsiteY187" fmla="*/ 4356946 h 5143494"/>
              <a:gd name="connsiteX188" fmla="*/ 603632 w 9143989"/>
              <a:gd name="connsiteY188" fmla="*/ 4356946 h 5143494"/>
              <a:gd name="connsiteX189" fmla="*/ 713044 w 9143989"/>
              <a:gd name="connsiteY189" fmla="*/ 4247534 h 5143494"/>
              <a:gd name="connsiteX190" fmla="*/ 713044 w 9143989"/>
              <a:gd name="connsiteY190" fmla="*/ 3809900 h 5143494"/>
              <a:gd name="connsiteX191" fmla="*/ 603632 w 9143989"/>
              <a:gd name="connsiteY191" fmla="*/ 3700488 h 5143494"/>
              <a:gd name="connsiteX192" fmla="*/ 8540357 w 9143989"/>
              <a:gd name="connsiteY192" fmla="*/ 2971089 h 5143494"/>
              <a:gd name="connsiteX193" fmla="*/ 8430945 w 9143989"/>
              <a:gd name="connsiteY193" fmla="*/ 3080501 h 5143494"/>
              <a:gd name="connsiteX194" fmla="*/ 8430945 w 9143989"/>
              <a:gd name="connsiteY194" fmla="*/ 3518135 h 5143494"/>
              <a:gd name="connsiteX195" fmla="*/ 8540357 w 9143989"/>
              <a:gd name="connsiteY195" fmla="*/ 3627547 h 5143494"/>
              <a:gd name="connsiteX196" fmla="*/ 8977991 w 9143989"/>
              <a:gd name="connsiteY196" fmla="*/ 3627547 h 5143494"/>
              <a:gd name="connsiteX197" fmla="*/ 9087403 w 9143989"/>
              <a:gd name="connsiteY197" fmla="*/ 3518135 h 5143494"/>
              <a:gd name="connsiteX198" fmla="*/ 9087403 w 9143989"/>
              <a:gd name="connsiteY198" fmla="*/ 3080501 h 5143494"/>
              <a:gd name="connsiteX199" fmla="*/ 8977991 w 9143989"/>
              <a:gd name="connsiteY199" fmla="*/ 2971089 h 5143494"/>
              <a:gd name="connsiteX200" fmla="*/ 7778358 w 9143989"/>
              <a:gd name="connsiteY200" fmla="*/ 2971089 h 5143494"/>
              <a:gd name="connsiteX201" fmla="*/ 7668946 w 9143989"/>
              <a:gd name="connsiteY201" fmla="*/ 3080501 h 5143494"/>
              <a:gd name="connsiteX202" fmla="*/ 7668946 w 9143989"/>
              <a:gd name="connsiteY202" fmla="*/ 3518135 h 5143494"/>
              <a:gd name="connsiteX203" fmla="*/ 7778358 w 9143989"/>
              <a:gd name="connsiteY203" fmla="*/ 3627547 h 5143494"/>
              <a:gd name="connsiteX204" fmla="*/ 8215992 w 9143989"/>
              <a:gd name="connsiteY204" fmla="*/ 3627547 h 5143494"/>
              <a:gd name="connsiteX205" fmla="*/ 8325404 w 9143989"/>
              <a:gd name="connsiteY205" fmla="*/ 3518135 h 5143494"/>
              <a:gd name="connsiteX206" fmla="*/ 8325404 w 9143989"/>
              <a:gd name="connsiteY206" fmla="*/ 3080501 h 5143494"/>
              <a:gd name="connsiteX207" fmla="*/ 8215992 w 9143989"/>
              <a:gd name="connsiteY207" fmla="*/ 2971089 h 5143494"/>
              <a:gd name="connsiteX208" fmla="*/ 7023979 w 9143989"/>
              <a:gd name="connsiteY208" fmla="*/ 2971089 h 5143494"/>
              <a:gd name="connsiteX209" fmla="*/ 6914567 w 9143989"/>
              <a:gd name="connsiteY209" fmla="*/ 3080501 h 5143494"/>
              <a:gd name="connsiteX210" fmla="*/ 6914567 w 9143989"/>
              <a:gd name="connsiteY210" fmla="*/ 3518135 h 5143494"/>
              <a:gd name="connsiteX211" fmla="*/ 7023979 w 9143989"/>
              <a:gd name="connsiteY211" fmla="*/ 3627547 h 5143494"/>
              <a:gd name="connsiteX212" fmla="*/ 7461613 w 9143989"/>
              <a:gd name="connsiteY212" fmla="*/ 3627547 h 5143494"/>
              <a:gd name="connsiteX213" fmla="*/ 7571025 w 9143989"/>
              <a:gd name="connsiteY213" fmla="*/ 3518135 h 5143494"/>
              <a:gd name="connsiteX214" fmla="*/ 7571025 w 9143989"/>
              <a:gd name="connsiteY214" fmla="*/ 3080501 h 5143494"/>
              <a:gd name="connsiteX215" fmla="*/ 7461613 w 9143989"/>
              <a:gd name="connsiteY215" fmla="*/ 2971089 h 5143494"/>
              <a:gd name="connsiteX216" fmla="*/ 6261980 w 9143989"/>
              <a:gd name="connsiteY216" fmla="*/ 2971089 h 5143494"/>
              <a:gd name="connsiteX217" fmla="*/ 6152568 w 9143989"/>
              <a:gd name="connsiteY217" fmla="*/ 3080501 h 5143494"/>
              <a:gd name="connsiteX218" fmla="*/ 6152568 w 9143989"/>
              <a:gd name="connsiteY218" fmla="*/ 3518135 h 5143494"/>
              <a:gd name="connsiteX219" fmla="*/ 6261980 w 9143989"/>
              <a:gd name="connsiteY219" fmla="*/ 3627547 h 5143494"/>
              <a:gd name="connsiteX220" fmla="*/ 6699614 w 9143989"/>
              <a:gd name="connsiteY220" fmla="*/ 3627547 h 5143494"/>
              <a:gd name="connsiteX221" fmla="*/ 6809026 w 9143989"/>
              <a:gd name="connsiteY221" fmla="*/ 3518135 h 5143494"/>
              <a:gd name="connsiteX222" fmla="*/ 6809026 w 9143989"/>
              <a:gd name="connsiteY222" fmla="*/ 3080501 h 5143494"/>
              <a:gd name="connsiteX223" fmla="*/ 6699614 w 9143989"/>
              <a:gd name="connsiteY223" fmla="*/ 2971089 h 5143494"/>
              <a:gd name="connsiteX224" fmla="*/ 5499981 w 9143989"/>
              <a:gd name="connsiteY224" fmla="*/ 2971089 h 5143494"/>
              <a:gd name="connsiteX225" fmla="*/ 5390569 w 9143989"/>
              <a:gd name="connsiteY225" fmla="*/ 3080501 h 5143494"/>
              <a:gd name="connsiteX226" fmla="*/ 5390569 w 9143989"/>
              <a:gd name="connsiteY226" fmla="*/ 3518135 h 5143494"/>
              <a:gd name="connsiteX227" fmla="*/ 5499981 w 9143989"/>
              <a:gd name="connsiteY227" fmla="*/ 3627547 h 5143494"/>
              <a:gd name="connsiteX228" fmla="*/ 5937615 w 9143989"/>
              <a:gd name="connsiteY228" fmla="*/ 3627547 h 5143494"/>
              <a:gd name="connsiteX229" fmla="*/ 6047027 w 9143989"/>
              <a:gd name="connsiteY229" fmla="*/ 3518135 h 5143494"/>
              <a:gd name="connsiteX230" fmla="*/ 6047027 w 9143989"/>
              <a:gd name="connsiteY230" fmla="*/ 3080501 h 5143494"/>
              <a:gd name="connsiteX231" fmla="*/ 5937615 w 9143989"/>
              <a:gd name="connsiteY231" fmla="*/ 2971089 h 5143494"/>
              <a:gd name="connsiteX232" fmla="*/ 4737982 w 9143989"/>
              <a:gd name="connsiteY232" fmla="*/ 2971089 h 5143494"/>
              <a:gd name="connsiteX233" fmla="*/ 4628570 w 9143989"/>
              <a:gd name="connsiteY233" fmla="*/ 3080501 h 5143494"/>
              <a:gd name="connsiteX234" fmla="*/ 4628570 w 9143989"/>
              <a:gd name="connsiteY234" fmla="*/ 3518135 h 5143494"/>
              <a:gd name="connsiteX235" fmla="*/ 4737982 w 9143989"/>
              <a:gd name="connsiteY235" fmla="*/ 3627547 h 5143494"/>
              <a:gd name="connsiteX236" fmla="*/ 5175616 w 9143989"/>
              <a:gd name="connsiteY236" fmla="*/ 3627547 h 5143494"/>
              <a:gd name="connsiteX237" fmla="*/ 5285028 w 9143989"/>
              <a:gd name="connsiteY237" fmla="*/ 3518135 h 5143494"/>
              <a:gd name="connsiteX238" fmla="*/ 5285028 w 9143989"/>
              <a:gd name="connsiteY238" fmla="*/ 3080501 h 5143494"/>
              <a:gd name="connsiteX239" fmla="*/ 5175616 w 9143989"/>
              <a:gd name="connsiteY239" fmla="*/ 2971089 h 5143494"/>
              <a:gd name="connsiteX240" fmla="*/ 3975991 w 9143989"/>
              <a:gd name="connsiteY240" fmla="*/ 2971089 h 5143494"/>
              <a:gd name="connsiteX241" fmla="*/ 3866579 w 9143989"/>
              <a:gd name="connsiteY241" fmla="*/ 3080501 h 5143494"/>
              <a:gd name="connsiteX242" fmla="*/ 3866579 w 9143989"/>
              <a:gd name="connsiteY242" fmla="*/ 3518135 h 5143494"/>
              <a:gd name="connsiteX243" fmla="*/ 3975991 w 9143989"/>
              <a:gd name="connsiteY243" fmla="*/ 3627547 h 5143494"/>
              <a:gd name="connsiteX244" fmla="*/ 4413617 w 9143989"/>
              <a:gd name="connsiteY244" fmla="*/ 3627547 h 5143494"/>
              <a:gd name="connsiteX245" fmla="*/ 4523029 w 9143989"/>
              <a:gd name="connsiteY245" fmla="*/ 3518135 h 5143494"/>
              <a:gd name="connsiteX246" fmla="*/ 4523029 w 9143989"/>
              <a:gd name="connsiteY246" fmla="*/ 3080501 h 5143494"/>
              <a:gd name="connsiteX247" fmla="*/ 4413617 w 9143989"/>
              <a:gd name="connsiteY247" fmla="*/ 2971089 h 5143494"/>
              <a:gd name="connsiteX248" fmla="*/ 3213993 w 9143989"/>
              <a:gd name="connsiteY248" fmla="*/ 2971089 h 5143494"/>
              <a:gd name="connsiteX249" fmla="*/ 3104581 w 9143989"/>
              <a:gd name="connsiteY249" fmla="*/ 3080501 h 5143494"/>
              <a:gd name="connsiteX250" fmla="*/ 3104581 w 9143989"/>
              <a:gd name="connsiteY250" fmla="*/ 3518135 h 5143494"/>
              <a:gd name="connsiteX251" fmla="*/ 3213993 w 9143989"/>
              <a:gd name="connsiteY251" fmla="*/ 3627547 h 5143494"/>
              <a:gd name="connsiteX252" fmla="*/ 3651627 w 9143989"/>
              <a:gd name="connsiteY252" fmla="*/ 3627547 h 5143494"/>
              <a:gd name="connsiteX253" fmla="*/ 3761039 w 9143989"/>
              <a:gd name="connsiteY253" fmla="*/ 3518135 h 5143494"/>
              <a:gd name="connsiteX254" fmla="*/ 3761039 w 9143989"/>
              <a:gd name="connsiteY254" fmla="*/ 3080501 h 5143494"/>
              <a:gd name="connsiteX255" fmla="*/ 3651627 w 9143989"/>
              <a:gd name="connsiteY255" fmla="*/ 2971089 h 5143494"/>
              <a:gd name="connsiteX256" fmla="*/ 2451995 w 9143989"/>
              <a:gd name="connsiteY256" fmla="*/ 2971089 h 5143494"/>
              <a:gd name="connsiteX257" fmla="*/ 2342584 w 9143989"/>
              <a:gd name="connsiteY257" fmla="*/ 3080501 h 5143494"/>
              <a:gd name="connsiteX258" fmla="*/ 2342584 w 9143989"/>
              <a:gd name="connsiteY258" fmla="*/ 3518135 h 5143494"/>
              <a:gd name="connsiteX259" fmla="*/ 2451995 w 9143989"/>
              <a:gd name="connsiteY259" fmla="*/ 3627547 h 5143494"/>
              <a:gd name="connsiteX260" fmla="*/ 2889629 w 9143989"/>
              <a:gd name="connsiteY260" fmla="*/ 3627547 h 5143494"/>
              <a:gd name="connsiteX261" fmla="*/ 2999040 w 9143989"/>
              <a:gd name="connsiteY261" fmla="*/ 3518135 h 5143494"/>
              <a:gd name="connsiteX262" fmla="*/ 2999040 w 9143989"/>
              <a:gd name="connsiteY262" fmla="*/ 3080501 h 5143494"/>
              <a:gd name="connsiteX263" fmla="*/ 2889629 w 9143989"/>
              <a:gd name="connsiteY263" fmla="*/ 2971089 h 5143494"/>
              <a:gd name="connsiteX264" fmla="*/ 1689997 w 9143989"/>
              <a:gd name="connsiteY264" fmla="*/ 2971089 h 5143494"/>
              <a:gd name="connsiteX265" fmla="*/ 1580587 w 9143989"/>
              <a:gd name="connsiteY265" fmla="*/ 3080501 h 5143494"/>
              <a:gd name="connsiteX266" fmla="*/ 1580587 w 9143989"/>
              <a:gd name="connsiteY266" fmla="*/ 3518135 h 5143494"/>
              <a:gd name="connsiteX267" fmla="*/ 1689997 w 9143989"/>
              <a:gd name="connsiteY267" fmla="*/ 3627547 h 5143494"/>
              <a:gd name="connsiteX268" fmla="*/ 2127633 w 9143989"/>
              <a:gd name="connsiteY268" fmla="*/ 3627547 h 5143494"/>
              <a:gd name="connsiteX269" fmla="*/ 2237045 w 9143989"/>
              <a:gd name="connsiteY269" fmla="*/ 3518135 h 5143494"/>
              <a:gd name="connsiteX270" fmla="*/ 2237045 w 9143989"/>
              <a:gd name="connsiteY270" fmla="*/ 3080501 h 5143494"/>
              <a:gd name="connsiteX271" fmla="*/ 2127633 w 9143989"/>
              <a:gd name="connsiteY271" fmla="*/ 2971089 h 5143494"/>
              <a:gd name="connsiteX272" fmla="*/ 927996 w 9143989"/>
              <a:gd name="connsiteY272" fmla="*/ 2971089 h 5143494"/>
              <a:gd name="connsiteX273" fmla="*/ 818584 w 9143989"/>
              <a:gd name="connsiteY273" fmla="*/ 3080501 h 5143494"/>
              <a:gd name="connsiteX274" fmla="*/ 818584 w 9143989"/>
              <a:gd name="connsiteY274" fmla="*/ 3518135 h 5143494"/>
              <a:gd name="connsiteX275" fmla="*/ 927996 w 9143989"/>
              <a:gd name="connsiteY275" fmla="*/ 3627547 h 5143494"/>
              <a:gd name="connsiteX276" fmla="*/ 1365637 w 9143989"/>
              <a:gd name="connsiteY276" fmla="*/ 3627547 h 5143494"/>
              <a:gd name="connsiteX277" fmla="*/ 1475050 w 9143989"/>
              <a:gd name="connsiteY277" fmla="*/ 3518135 h 5143494"/>
              <a:gd name="connsiteX278" fmla="*/ 1475050 w 9143989"/>
              <a:gd name="connsiteY278" fmla="*/ 3080501 h 5143494"/>
              <a:gd name="connsiteX279" fmla="*/ 1365637 w 9143989"/>
              <a:gd name="connsiteY279" fmla="*/ 2971089 h 5143494"/>
              <a:gd name="connsiteX280" fmla="*/ 165999 w 9143989"/>
              <a:gd name="connsiteY280" fmla="*/ 2971089 h 5143494"/>
              <a:gd name="connsiteX281" fmla="*/ 56587 w 9143989"/>
              <a:gd name="connsiteY281" fmla="*/ 3080501 h 5143494"/>
              <a:gd name="connsiteX282" fmla="*/ 56587 w 9143989"/>
              <a:gd name="connsiteY282" fmla="*/ 3518135 h 5143494"/>
              <a:gd name="connsiteX283" fmla="*/ 165999 w 9143989"/>
              <a:gd name="connsiteY283" fmla="*/ 3627547 h 5143494"/>
              <a:gd name="connsiteX284" fmla="*/ 603632 w 9143989"/>
              <a:gd name="connsiteY284" fmla="*/ 3627547 h 5143494"/>
              <a:gd name="connsiteX285" fmla="*/ 713044 w 9143989"/>
              <a:gd name="connsiteY285" fmla="*/ 3518135 h 5143494"/>
              <a:gd name="connsiteX286" fmla="*/ 713044 w 9143989"/>
              <a:gd name="connsiteY286" fmla="*/ 3080501 h 5143494"/>
              <a:gd name="connsiteX287" fmla="*/ 603632 w 9143989"/>
              <a:gd name="connsiteY287" fmla="*/ 2971089 h 5143494"/>
              <a:gd name="connsiteX288" fmla="*/ 8540357 w 9143989"/>
              <a:gd name="connsiteY288" fmla="*/ 2245338 h 5143494"/>
              <a:gd name="connsiteX289" fmla="*/ 8430945 w 9143989"/>
              <a:gd name="connsiteY289" fmla="*/ 2354750 h 5143494"/>
              <a:gd name="connsiteX290" fmla="*/ 8430945 w 9143989"/>
              <a:gd name="connsiteY290" fmla="*/ 2792384 h 5143494"/>
              <a:gd name="connsiteX291" fmla="*/ 8540357 w 9143989"/>
              <a:gd name="connsiteY291" fmla="*/ 2901796 h 5143494"/>
              <a:gd name="connsiteX292" fmla="*/ 8977991 w 9143989"/>
              <a:gd name="connsiteY292" fmla="*/ 2901796 h 5143494"/>
              <a:gd name="connsiteX293" fmla="*/ 9087403 w 9143989"/>
              <a:gd name="connsiteY293" fmla="*/ 2792384 h 5143494"/>
              <a:gd name="connsiteX294" fmla="*/ 9087403 w 9143989"/>
              <a:gd name="connsiteY294" fmla="*/ 2354750 h 5143494"/>
              <a:gd name="connsiteX295" fmla="*/ 8977991 w 9143989"/>
              <a:gd name="connsiteY295" fmla="*/ 2245338 h 5143494"/>
              <a:gd name="connsiteX296" fmla="*/ 7778358 w 9143989"/>
              <a:gd name="connsiteY296" fmla="*/ 2245338 h 5143494"/>
              <a:gd name="connsiteX297" fmla="*/ 7668946 w 9143989"/>
              <a:gd name="connsiteY297" fmla="*/ 2354750 h 5143494"/>
              <a:gd name="connsiteX298" fmla="*/ 7668946 w 9143989"/>
              <a:gd name="connsiteY298" fmla="*/ 2792384 h 5143494"/>
              <a:gd name="connsiteX299" fmla="*/ 7778358 w 9143989"/>
              <a:gd name="connsiteY299" fmla="*/ 2901796 h 5143494"/>
              <a:gd name="connsiteX300" fmla="*/ 8215992 w 9143989"/>
              <a:gd name="connsiteY300" fmla="*/ 2901796 h 5143494"/>
              <a:gd name="connsiteX301" fmla="*/ 8325404 w 9143989"/>
              <a:gd name="connsiteY301" fmla="*/ 2792384 h 5143494"/>
              <a:gd name="connsiteX302" fmla="*/ 8325404 w 9143989"/>
              <a:gd name="connsiteY302" fmla="*/ 2354750 h 5143494"/>
              <a:gd name="connsiteX303" fmla="*/ 8215992 w 9143989"/>
              <a:gd name="connsiteY303" fmla="*/ 2245338 h 5143494"/>
              <a:gd name="connsiteX304" fmla="*/ 7023979 w 9143989"/>
              <a:gd name="connsiteY304" fmla="*/ 2245338 h 5143494"/>
              <a:gd name="connsiteX305" fmla="*/ 6914567 w 9143989"/>
              <a:gd name="connsiteY305" fmla="*/ 2354750 h 5143494"/>
              <a:gd name="connsiteX306" fmla="*/ 6914567 w 9143989"/>
              <a:gd name="connsiteY306" fmla="*/ 2792384 h 5143494"/>
              <a:gd name="connsiteX307" fmla="*/ 7023979 w 9143989"/>
              <a:gd name="connsiteY307" fmla="*/ 2901796 h 5143494"/>
              <a:gd name="connsiteX308" fmla="*/ 7461613 w 9143989"/>
              <a:gd name="connsiteY308" fmla="*/ 2901796 h 5143494"/>
              <a:gd name="connsiteX309" fmla="*/ 7571025 w 9143989"/>
              <a:gd name="connsiteY309" fmla="*/ 2792384 h 5143494"/>
              <a:gd name="connsiteX310" fmla="*/ 7571025 w 9143989"/>
              <a:gd name="connsiteY310" fmla="*/ 2354750 h 5143494"/>
              <a:gd name="connsiteX311" fmla="*/ 7461613 w 9143989"/>
              <a:gd name="connsiteY311" fmla="*/ 2245338 h 5143494"/>
              <a:gd name="connsiteX312" fmla="*/ 6261980 w 9143989"/>
              <a:gd name="connsiteY312" fmla="*/ 2245338 h 5143494"/>
              <a:gd name="connsiteX313" fmla="*/ 6152568 w 9143989"/>
              <a:gd name="connsiteY313" fmla="*/ 2354750 h 5143494"/>
              <a:gd name="connsiteX314" fmla="*/ 6152568 w 9143989"/>
              <a:gd name="connsiteY314" fmla="*/ 2792384 h 5143494"/>
              <a:gd name="connsiteX315" fmla="*/ 6261980 w 9143989"/>
              <a:gd name="connsiteY315" fmla="*/ 2901796 h 5143494"/>
              <a:gd name="connsiteX316" fmla="*/ 6699614 w 9143989"/>
              <a:gd name="connsiteY316" fmla="*/ 2901796 h 5143494"/>
              <a:gd name="connsiteX317" fmla="*/ 6809026 w 9143989"/>
              <a:gd name="connsiteY317" fmla="*/ 2792384 h 5143494"/>
              <a:gd name="connsiteX318" fmla="*/ 6809026 w 9143989"/>
              <a:gd name="connsiteY318" fmla="*/ 2354750 h 5143494"/>
              <a:gd name="connsiteX319" fmla="*/ 6699614 w 9143989"/>
              <a:gd name="connsiteY319" fmla="*/ 2245338 h 5143494"/>
              <a:gd name="connsiteX320" fmla="*/ 5499981 w 9143989"/>
              <a:gd name="connsiteY320" fmla="*/ 2245338 h 5143494"/>
              <a:gd name="connsiteX321" fmla="*/ 5390569 w 9143989"/>
              <a:gd name="connsiteY321" fmla="*/ 2354750 h 5143494"/>
              <a:gd name="connsiteX322" fmla="*/ 5390569 w 9143989"/>
              <a:gd name="connsiteY322" fmla="*/ 2792384 h 5143494"/>
              <a:gd name="connsiteX323" fmla="*/ 5499981 w 9143989"/>
              <a:gd name="connsiteY323" fmla="*/ 2901796 h 5143494"/>
              <a:gd name="connsiteX324" fmla="*/ 5937615 w 9143989"/>
              <a:gd name="connsiteY324" fmla="*/ 2901796 h 5143494"/>
              <a:gd name="connsiteX325" fmla="*/ 6047027 w 9143989"/>
              <a:gd name="connsiteY325" fmla="*/ 2792384 h 5143494"/>
              <a:gd name="connsiteX326" fmla="*/ 6047027 w 9143989"/>
              <a:gd name="connsiteY326" fmla="*/ 2354750 h 5143494"/>
              <a:gd name="connsiteX327" fmla="*/ 5937615 w 9143989"/>
              <a:gd name="connsiteY327" fmla="*/ 2245338 h 5143494"/>
              <a:gd name="connsiteX328" fmla="*/ 4737982 w 9143989"/>
              <a:gd name="connsiteY328" fmla="*/ 2245338 h 5143494"/>
              <a:gd name="connsiteX329" fmla="*/ 4628570 w 9143989"/>
              <a:gd name="connsiteY329" fmla="*/ 2354750 h 5143494"/>
              <a:gd name="connsiteX330" fmla="*/ 4628570 w 9143989"/>
              <a:gd name="connsiteY330" fmla="*/ 2792384 h 5143494"/>
              <a:gd name="connsiteX331" fmla="*/ 4737982 w 9143989"/>
              <a:gd name="connsiteY331" fmla="*/ 2901796 h 5143494"/>
              <a:gd name="connsiteX332" fmla="*/ 5175616 w 9143989"/>
              <a:gd name="connsiteY332" fmla="*/ 2901796 h 5143494"/>
              <a:gd name="connsiteX333" fmla="*/ 5285028 w 9143989"/>
              <a:gd name="connsiteY333" fmla="*/ 2792384 h 5143494"/>
              <a:gd name="connsiteX334" fmla="*/ 5285028 w 9143989"/>
              <a:gd name="connsiteY334" fmla="*/ 2354750 h 5143494"/>
              <a:gd name="connsiteX335" fmla="*/ 5175616 w 9143989"/>
              <a:gd name="connsiteY335" fmla="*/ 2245338 h 5143494"/>
              <a:gd name="connsiteX336" fmla="*/ 3975991 w 9143989"/>
              <a:gd name="connsiteY336" fmla="*/ 2245338 h 5143494"/>
              <a:gd name="connsiteX337" fmla="*/ 3866579 w 9143989"/>
              <a:gd name="connsiteY337" fmla="*/ 2354750 h 5143494"/>
              <a:gd name="connsiteX338" fmla="*/ 3866579 w 9143989"/>
              <a:gd name="connsiteY338" fmla="*/ 2792384 h 5143494"/>
              <a:gd name="connsiteX339" fmla="*/ 3975991 w 9143989"/>
              <a:gd name="connsiteY339" fmla="*/ 2901796 h 5143494"/>
              <a:gd name="connsiteX340" fmla="*/ 4413617 w 9143989"/>
              <a:gd name="connsiteY340" fmla="*/ 2901796 h 5143494"/>
              <a:gd name="connsiteX341" fmla="*/ 4523029 w 9143989"/>
              <a:gd name="connsiteY341" fmla="*/ 2792384 h 5143494"/>
              <a:gd name="connsiteX342" fmla="*/ 4523029 w 9143989"/>
              <a:gd name="connsiteY342" fmla="*/ 2354750 h 5143494"/>
              <a:gd name="connsiteX343" fmla="*/ 4413617 w 9143989"/>
              <a:gd name="connsiteY343" fmla="*/ 2245338 h 5143494"/>
              <a:gd name="connsiteX344" fmla="*/ 3213993 w 9143989"/>
              <a:gd name="connsiteY344" fmla="*/ 2245338 h 5143494"/>
              <a:gd name="connsiteX345" fmla="*/ 3104581 w 9143989"/>
              <a:gd name="connsiteY345" fmla="*/ 2354750 h 5143494"/>
              <a:gd name="connsiteX346" fmla="*/ 3104581 w 9143989"/>
              <a:gd name="connsiteY346" fmla="*/ 2792384 h 5143494"/>
              <a:gd name="connsiteX347" fmla="*/ 3213993 w 9143989"/>
              <a:gd name="connsiteY347" fmla="*/ 2901796 h 5143494"/>
              <a:gd name="connsiteX348" fmla="*/ 3651627 w 9143989"/>
              <a:gd name="connsiteY348" fmla="*/ 2901796 h 5143494"/>
              <a:gd name="connsiteX349" fmla="*/ 3761040 w 9143989"/>
              <a:gd name="connsiteY349" fmla="*/ 2792384 h 5143494"/>
              <a:gd name="connsiteX350" fmla="*/ 3761040 w 9143989"/>
              <a:gd name="connsiteY350" fmla="*/ 2354750 h 5143494"/>
              <a:gd name="connsiteX351" fmla="*/ 3651627 w 9143989"/>
              <a:gd name="connsiteY351" fmla="*/ 2245338 h 5143494"/>
              <a:gd name="connsiteX352" fmla="*/ 2451995 w 9143989"/>
              <a:gd name="connsiteY352" fmla="*/ 2245338 h 5143494"/>
              <a:gd name="connsiteX353" fmla="*/ 2342584 w 9143989"/>
              <a:gd name="connsiteY353" fmla="*/ 2354750 h 5143494"/>
              <a:gd name="connsiteX354" fmla="*/ 2342584 w 9143989"/>
              <a:gd name="connsiteY354" fmla="*/ 2792384 h 5143494"/>
              <a:gd name="connsiteX355" fmla="*/ 2451995 w 9143989"/>
              <a:gd name="connsiteY355" fmla="*/ 2901796 h 5143494"/>
              <a:gd name="connsiteX356" fmla="*/ 2889629 w 9143989"/>
              <a:gd name="connsiteY356" fmla="*/ 2901796 h 5143494"/>
              <a:gd name="connsiteX357" fmla="*/ 2999040 w 9143989"/>
              <a:gd name="connsiteY357" fmla="*/ 2792384 h 5143494"/>
              <a:gd name="connsiteX358" fmla="*/ 2999040 w 9143989"/>
              <a:gd name="connsiteY358" fmla="*/ 2354750 h 5143494"/>
              <a:gd name="connsiteX359" fmla="*/ 2889629 w 9143989"/>
              <a:gd name="connsiteY359" fmla="*/ 2245338 h 5143494"/>
              <a:gd name="connsiteX360" fmla="*/ 1689997 w 9143989"/>
              <a:gd name="connsiteY360" fmla="*/ 2245338 h 5143494"/>
              <a:gd name="connsiteX361" fmla="*/ 1580587 w 9143989"/>
              <a:gd name="connsiteY361" fmla="*/ 2354750 h 5143494"/>
              <a:gd name="connsiteX362" fmla="*/ 1580587 w 9143989"/>
              <a:gd name="connsiteY362" fmla="*/ 2792384 h 5143494"/>
              <a:gd name="connsiteX363" fmla="*/ 1689997 w 9143989"/>
              <a:gd name="connsiteY363" fmla="*/ 2901796 h 5143494"/>
              <a:gd name="connsiteX364" fmla="*/ 2127634 w 9143989"/>
              <a:gd name="connsiteY364" fmla="*/ 2901796 h 5143494"/>
              <a:gd name="connsiteX365" fmla="*/ 2237045 w 9143989"/>
              <a:gd name="connsiteY365" fmla="*/ 2792384 h 5143494"/>
              <a:gd name="connsiteX366" fmla="*/ 2237045 w 9143989"/>
              <a:gd name="connsiteY366" fmla="*/ 2354750 h 5143494"/>
              <a:gd name="connsiteX367" fmla="*/ 2127634 w 9143989"/>
              <a:gd name="connsiteY367" fmla="*/ 2245338 h 5143494"/>
              <a:gd name="connsiteX368" fmla="*/ 927996 w 9143989"/>
              <a:gd name="connsiteY368" fmla="*/ 2245338 h 5143494"/>
              <a:gd name="connsiteX369" fmla="*/ 818584 w 9143989"/>
              <a:gd name="connsiteY369" fmla="*/ 2354750 h 5143494"/>
              <a:gd name="connsiteX370" fmla="*/ 818584 w 9143989"/>
              <a:gd name="connsiteY370" fmla="*/ 2792384 h 5143494"/>
              <a:gd name="connsiteX371" fmla="*/ 927996 w 9143989"/>
              <a:gd name="connsiteY371" fmla="*/ 2901796 h 5143494"/>
              <a:gd name="connsiteX372" fmla="*/ 1365637 w 9143989"/>
              <a:gd name="connsiteY372" fmla="*/ 2901796 h 5143494"/>
              <a:gd name="connsiteX373" fmla="*/ 1475051 w 9143989"/>
              <a:gd name="connsiteY373" fmla="*/ 2792384 h 5143494"/>
              <a:gd name="connsiteX374" fmla="*/ 1475051 w 9143989"/>
              <a:gd name="connsiteY374" fmla="*/ 2354750 h 5143494"/>
              <a:gd name="connsiteX375" fmla="*/ 1365637 w 9143989"/>
              <a:gd name="connsiteY375" fmla="*/ 2245338 h 5143494"/>
              <a:gd name="connsiteX376" fmla="*/ 165999 w 9143989"/>
              <a:gd name="connsiteY376" fmla="*/ 2245338 h 5143494"/>
              <a:gd name="connsiteX377" fmla="*/ 56587 w 9143989"/>
              <a:gd name="connsiteY377" fmla="*/ 2354750 h 5143494"/>
              <a:gd name="connsiteX378" fmla="*/ 56587 w 9143989"/>
              <a:gd name="connsiteY378" fmla="*/ 2792384 h 5143494"/>
              <a:gd name="connsiteX379" fmla="*/ 165999 w 9143989"/>
              <a:gd name="connsiteY379" fmla="*/ 2901796 h 5143494"/>
              <a:gd name="connsiteX380" fmla="*/ 603632 w 9143989"/>
              <a:gd name="connsiteY380" fmla="*/ 2901796 h 5143494"/>
              <a:gd name="connsiteX381" fmla="*/ 713044 w 9143989"/>
              <a:gd name="connsiteY381" fmla="*/ 2792384 h 5143494"/>
              <a:gd name="connsiteX382" fmla="*/ 713044 w 9143989"/>
              <a:gd name="connsiteY382" fmla="*/ 2354750 h 5143494"/>
              <a:gd name="connsiteX383" fmla="*/ 603632 w 9143989"/>
              <a:gd name="connsiteY383" fmla="*/ 2245338 h 5143494"/>
              <a:gd name="connsiteX384" fmla="*/ 165999 w 9143989"/>
              <a:gd name="connsiteY384" fmla="*/ 1515948 h 5143494"/>
              <a:gd name="connsiteX385" fmla="*/ 56587 w 9143989"/>
              <a:gd name="connsiteY385" fmla="*/ 1625361 h 5143494"/>
              <a:gd name="connsiteX386" fmla="*/ 56587 w 9143989"/>
              <a:gd name="connsiteY386" fmla="*/ 2062996 h 5143494"/>
              <a:gd name="connsiteX387" fmla="*/ 165999 w 9143989"/>
              <a:gd name="connsiteY387" fmla="*/ 2172398 h 5143494"/>
              <a:gd name="connsiteX388" fmla="*/ 603632 w 9143989"/>
              <a:gd name="connsiteY388" fmla="*/ 2172398 h 5143494"/>
              <a:gd name="connsiteX389" fmla="*/ 713044 w 9143989"/>
              <a:gd name="connsiteY389" fmla="*/ 2062996 h 5143494"/>
              <a:gd name="connsiteX390" fmla="*/ 713044 w 9143989"/>
              <a:gd name="connsiteY390" fmla="*/ 1625361 h 5143494"/>
              <a:gd name="connsiteX391" fmla="*/ 603632 w 9143989"/>
              <a:gd name="connsiteY391" fmla="*/ 1515948 h 5143494"/>
              <a:gd name="connsiteX392" fmla="*/ 927996 w 9143989"/>
              <a:gd name="connsiteY392" fmla="*/ 1515947 h 5143494"/>
              <a:gd name="connsiteX393" fmla="*/ 818584 w 9143989"/>
              <a:gd name="connsiteY393" fmla="*/ 1625360 h 5143494"/>
              <a:gd name="connsiteX394" fmla="*/ 818584 w 9143989"/>
              <a:gd name="connsiteY394" fmla="*/ 2062995 h 5143494"/>
              <a:gd name="connsiteX395" fmla="*/ 927996 w 9143989"/>
              <a:gd name="connsiteY395" fmla="*/ 2172398 h 5143494"/>
              <a:gd name="connsiteX396" fmla="*/ 1365637 w 9143989"/>
              <a:gd name="connsiteY396" fmla="*/ 2172398 h 5143494"/>
              <a:gd name="connsiteX397" fmla="*/ 1475051 w 9143989"/>
              <a:gd name="connsiteY397" fmla="*/ 2062995 h 5143494"/>
              <a:gd name="connsiteX398" fmla="*/ 1475051 w 9143989"/>
              <a:gd name="connsiteY398" fmla="*/ 1625360 h 5143494"/>
              <a:gd name="connsiteX399" fmla="*/ 1365637 w 9143989"/>
              <a:gd name="connsiteY399" fmla="*/ 1515947 h 5143494"/>
              <a:gd name="connsiteX400" fmla="*/ 1689997 w 9143989"/>
              <a:gd name="connsiteY400" fmla="*/ 1515947 h 5143494"/>
              <a:gd name="connsiteX401" fmla="*/ 1580588 w 9143989"/>
              <a:gd name="connsiteY401" fmla="*/ 1625359 h 5143494"/>
              <a:gd name="connsiteX402" fmla="*/ 1580588 w 9143989"/>
              <a:gd name="connsiteY402" fmla="*/ 2062994 h 5143494"/>
              <a:gd name="connsiteX403" fmla="*/ 1689997 w 9143989"/>
              <a:gd name="connsiteY403" fmla="*/ 2172398 h 5143494"/>
              <a:gd name="connsiteX404" fmla="*/ 2127634 w 9143989"/>
              <a:gd name="connsiteY404" fmla="*/ 2172398 h 5143494"/>
              <a:gd name="connsiteX405" fmla="*/ 2237045 w 9143989"/>
              <a:gd name="connsiteY405" fmla="*/ 2062994 h 5143494"/>
              <a:gd name="connsiteX406" fmla="*/ 2237045 w 9143989"/>
              <a:gd name="connsiteY406" fmla="*/ 1625359 h 5143494"/>
              <a:gd name="connsiteX407" fmla="*/ 2127634 w 9143989"/>
              <a:gd name="connsiteY407" fmla="*/ 1515947 h 5143494"/>
              <a:gd name="connsiteX408" fmla="*/ 2451996 w 9143989"/>
              <a:gd name="connsiteY408" fmla="*/ 1515946 h 5143494"/>
              <a:gd name="connsiteX409" fmla="*/ 2342584 w 9143989"/>
              <a:gd name="connsiteY409" fmla="*/ 1625359 h 5143494"/>
              <a:gd name="connsiteX410" fmla="*/ 2342584 w 9143989"/>
              <a:gd name="connsiteY410" fmla="*/ 2062993 h 5143494"/>
              <a:gd name="connsiteX411" fmla="*/ 2451996 w 9143989"/>
              <a:gd name="connsiteY411" fmla="*/ 2172398 h 5143494"/>
              <a:gd name="connsiteX412" fmla="*/ 2889629 w 9143989"/>
              <a:gd name="connsiteY412" fmla="*/ 2172398 h 5143494"/>
              <a:gd name="connsiteX413" fmla="*/ 2999041 w 9143989"/>
              <a:gd name="connsiteY413" fmla="*/ 2062993 h 5143494"/>
              <a:gd name="connsiteX414" fmla="*/ 2999041 w 9143989"/>
              <a:gd name="connsiteY414" fmla="*/ 1625359 h 5143494"/>
              <a:gd name="connsiteX415" fmla="*/ 2889629 w 9143989"/>
              <a:gd name="connsiteY415" fmla="*/ 1515946 h 5143494"/>
              <a:gd name="connsiteX416" fmla="*/ 3213993 w 9143989"/>
              <a:gd name="connsiteY416" fmla="*/ 1515945 h 5143494"/>
              <a:gd name="connsiteX417" fmla="*/ 3104581 w 9143989"/>
              <a:gd name="connsiteY417" fmla="*/ 1625358 h 5143494"/>
              <a:gd name="connsiteX418" fmla="*/ 3104581 w 9143989"/>
              <a:gd name="connsiteY418" fmla="*/ 2062992 h 5143494"/>
              <a:gd name="connsiteX419" fmla="*/ 3213993 w 9143989"/>
              <a:gd name="connsiteY419" fmla="*/ 2172398 h 5143494"/>
              <a:gd name="connsiteX420" fmla="*/ 3651628 w 9143989"/>
              <a:gd name="connsiteY420" fmla="*/ 2172398 h 5143494"/>
              <a:gd name="connsiteX421" fmla="*/ 3761040 w 9143989"/>
              <a:gd name="connsiteY421" fmla="*/ 2062992 h 5143494"/>
              <a:gd name="connsiteX422" fmla="*/ 3761040 w 9143989"/>
              <a:gd name="connsiteY422" fmla="*/ 1625358 h 5143494"/>
              <a:gd name="connsiteX423" fmla="*/ 3651628 w 9143989"/>
              <a:gd name="connsiteY423" fmla="*/ 1515945 h 5143494"/>
              <a:gd name="connsiteX424" fmla="*/ 3975991 w 9143989"/>
              <a:gd name="connsiteY424" fmla="*/ 1515945 h 5143494"/>
              <a:gd name="connsiteX425" fmla="*/ 3866579 w 9143989"/>
              <a:gd name="connsiteY425" fmla="*/ 1625357 h 5143494"/>
              <a:gd name="connsiteX426" fmla="*/ 3866579 w 9143989"/>
              <a:gd name="connsiteY426" fmla="*/ 2062992 h 5143494"/>
              <a:gd name="connsiteX427" fmla="*/ 3975991 w 9143989"/>
              <a:gd name="connsiteY427" fmla="*/ 2172398 h 5143494"/>
              <a:gd name="connsiteX428" fmla="*/ 4413617 w 9143989"/>
              <a:gd name="connsiteY428" fmla="*/ 2172398 h 5143494"/>
              <a:gd name="connsiteX429" fmla="*/ 4523029 w 9143989"/>
              <a:gd name="connsiteY429" fmla="*/ 2062992 h 5143494"/>
              <a:gd name="connsiteX430" fmla="*/ 4523029 w 9143989"/>
              <a:gd name="connsiteY430" fmla="*/ 1625357 h 5143494"/>
              <a:gd name="connsiteX431" fmla="*/ 4413617 w 9143989"/>
              <a:gd name="connsiteY431" fmla="*/ 1515945 h 5143494"/>
              <a:gd name="connsiteX432" fmla="*/ 4737982 w 9143989"/>
              <a:gd name="connsiteY432" fmla="*/ 1515944 h 5143494"/>
              <a:gd name="connsiteX433" fmla="*/ 4628570 w 9143989"/>
              <a:gd name="connsiteY433" fmla="*/ 1625356 h 5143494"/>
              <a:gd name="connsiteX434" fmla="*/ 4628570 w 9143989"/>
              <a:gd name="connsiteY434" fmla="*/ 2062991 h 5143494"/>
              <a:gd name="connsiteX435" fmla="*/ 4737982 w 9143989"/>
              <a:gd name="connsiteY435" fmla="*/ 2172398 h 5143494"/>
              <a:gd name="connsiteX436" fmla="*/ 5175616 w 9143989"/>
              <a:gd name="connsiteY436" fmla="*/ 2172398 h 5143494"/>
              <a:gd name="connsiteX437" fmla="*/ 5285028 w 9143989"/>
              <a:gd name="connsiteY437" fmla="*/ 2062991 h 5143494"/>
              <a:gd name="connsiteX438" fmla="*/ 5285028 w 9143989"/>
              <a:gd name="connsiteY438" fmla="*/ 1625356 h 5143494"/>
              <a:gd name="connsiteX439" fmla="*/ 5175616 w 9143989"/>
              <a:gd name="connsiteY439" fmla="*/ 1515944 h 5143494"/>
              <a:gd name="connsiteX440" fmla="*/ 5499981 w 9143989"/>
              <a:gd name="connsiteY440" fmla="*/ 1515943 h 5143494"/>
              <a:gd name="connsiteX441" fmla="*/ 5390569 w 9143989"/>
              <a:gd name="connsiteY441" fmla="*/ 1625356 h 5143494"/>
              <a:gd name="connsiteX442" fmla="*/ 5390569 w 9143989"/>
              <a:gd name="connsiteY442" fmla="*/ 2062990 h 5143494"/>
              <a:gd name="connsiteX443" fmla="*/ 5499981 w 9143989"/>
              <a:gd name="connsiteY443" fmla="*/ 2172398 h 5143494"/>
              <a:gd name="connsiteX444" fmla="*/ 5937615 w 9143989"/>
              <a:gd name="connsiteY444" fmla="*/ 2172398 h 5143494"/>
              <a:gd name="connsiteX445" fmla="*/ 6047027 w 9143989"/>
              <a:gd name="connsiteY445" fmla="*/ 2062990 h 5143494"/>
              <a:gd name="connsiteX446" fmla="*/ 6047027 w 9143989"/>
              <a:gd name="connsiteY446" fmla="*/ 1625356 h 5143494"/>
              <a:gd name="connsiteX447" fmla="*/ 5937615 w 9143989"/>
              <a:gd name="connsiteY447" fmla="*/ 1515943 h 5143494"/>
              <a:gd name="connsiteX448" fmla="*/ 6261980 w 9143989"/>
              <a:gd name="connsiteY448" fmla="*/ 1515943 h 5143494"/>
              <a:gd name="connsiteX449" fmla="*/ 6152568 w 9143989"/>
              <a:gd name="connsiteY449" fmla="*/ 1625355 h 5143494"/>
              <a:gd name="connsiteX450" fmla="*/ 6152568 w 9143989"/>
              <a:gd name="connsiteY450" fmla="*/ 2062989 h 5143494"/>
              <a:gd name="connsiteX451" fmla="*/ 6261980 w 9143989"/>
              <a:gd name="connsiteY451" fmla="*/ 2172398 h 5143494"/>
              <a:gd name="connsiteX452" fmla="*/ 6699614 w 9143989"/>
              <a:gd name="connsiteY452" fmla="*/ 2172398 h 5143494"/>
              <a:gd name="connsiteX453" fmla="*/ 6809026 w 9143989"/>
              <a:gd name="connsiteY453" fmla="*/ 2062989 h 5143494"/>
              <a:gd name="connsiteX454" fmla="*/ 6809026 w 9143989"/>
              <a:gd name="connsiteY454" fmla="*/ 1625355 h 5143494"/>
              <a:gd name="connsiteX455" fmla="*/ 6699614 w 9143989"/>
              <a:gd name="connsiteY455" fmla="*/ 1515943 h 5143494"/>
              <a:gd name="connsiteX456" fmla="*/ 7023979 w 9143989"/>
              <a:gd name="connsiteY456" fmla="*/ 1515942 h 5143494"/>
              <a:gd name="connsiteX457" fmla="*/ 6914567 w 9143989"/>
              <a:gd name="connsiteY457" fmla="*/ 1625354 h 5143494"/>
              <a:gd name="connsiteX458" fmla="*/ 6914567 w 9143989"/>
              <a:gd name="connsiteY458" fmla="*/ 2062988 h 5143494"/>
              <a:gd name="connsiteX459" fmla="*/ 7023979 w 9143989"/>
              <a:gd name="connsiteY459" fmla="*/ 2172398 h 5143494"/>
              <a:gd name="connsiteX460" fmla="*/ 7461613 w 9143989"/>
              <a:gd name="connsiteY460" fmla="*/ 2172398 h 5143494"/>
              <a:gd name="connsiteX461" fmla="*/ 7571025 w 9143989"/>
              <a:gd name="connsiteY461" fmla="*/ 2062988 h 5143494"/>
              <a:gd name="connsiteX462" fmla="*/ 7571025 w 9143989"/>
              <a:gd name="connsiteY462" fmla="*/ 1625354 h 5143494"/>
              <a:gd name="connsiteX463" fmla="*/ 7461613 w 9143989"/>
              <a:gd name="connsiteY463" fmla="*/ 1515942 h 5143494"/>
              <a:gd name="connsiteX464" fmla="*/ 7778358 w 9143989"/>
              <a:gd name="connsiteY464" fmla="*/ 1515941 h 5143494"/>
              <a:gd name="connsiteX465" fmla="*/ 7668946 w 9143989"/>
              <a:gd name="connsiteY465" fmla="*/ 1625353 h 5143494"/>
              <a:gd name="connsiteX466" fmla="*/ 7668946 w 9143989"/>
              <a:gd name="connsiteY466" fmla="*/ 2062987 h 5143494"/>
              <a:gd name="connsiteX467" fmla="*/ 7778358 w 9143989"/>
              <a:gd name="connsiteY467" fmla="*/ 2172398 h 5143494"/>
              <a:gd name="connsiteX468" fmla="*/ 8215992 w 9143989"/>
              <a:gd name="connsiteY468" fmla="*/ 2172398 h 5143494"/>
              <a:gd name="connsiteX469" fmla="*/ 8325404 w 9143989"/>
              <a:gd name="connsiteY469" fmla="*/ 2062987 h 5143494"/>
              <a:gd name="connsiteX470" fmla="*/ 8325404 w 9143989"/>
              <a:gd name="connsiteY470" fmla="*/ 1625353 h 5143494"/>
              <a:gd name="connsiteX471" fmla="*/ 8215992 w 9143989"/>
              <a:gd name="connsiteY471" fmla="*/ 1515941 h 5143494"/>
              <a:gd name="connsiteX472" fmla="*/ 8540357 w 9143989"/>
              <a:gd name="connsiteY472" fmla="*/ 1515941 h 5143494"/>
              <a:gd name="connsiteX473" fmla="*/ 8430945 w 9143989"/>
              <a:gd name="connsiteY473" fmla="*/ 1625353 h 5143494"/>
              <a:gd name="connsiteX474" fmla="*/ 8430945 w 9143989"/>
              <a:gd name="connsiteY474" fmla="*/ 2062987 h 5143494"/>
              <a:gd name="connsiteX475" fmla="*/ 8540357 w 9143989"/>
              <a:gd name="connsiteY475" fmla="*/ 2172398 h 5143494"/>
              <a:gd name="connsiteX476" fmla="*/ 8977991 w 9143989"/>
              <a:gd name="connsiteY476" fmla="*/ 2172398 h 5143494"/>
              <a:gd name="connsiteX477" fmla="*/ 9087403 w 9143989"/>
              <a:gd name="connsiteY477" fmla="*/ 2062987 h 5143494"/>
              <a:gd name="connsiteX478" fmla="*/ 9087403 w 9143989"/>
              <a:gd name="connsiteY478" fmla="*/ 1625353 h 5143494"/>
              <a:gd name="connsiteX479" fmla="*/ 8977991 w 9143989"/>
              <a:gd name="connsiteY479" fmla="*/ 1515941 h 5143494"/>
              <a:gd name="connsiteX480" fmla="*/ 165999 w 9143989"/>
              <a:gd name="connsiteY480" fmla="*/ 786548 h 5143494"/>
              <a:gd name="connsiteX481" fmla="*/ 56587 w 9143989"/>
              <a:gd name="connsiteY481" fmla="*/ 895959 h 5143494"/>
              <a:gd name="connsiteX482" fmla="*/ 56587 w 9143989"/>
              <a:gd name="connsiteY482" fmla="*/ 1333596 h 5143494"/>
              <a:gd name="connsiteX483" fmla="*/ 165999 w 9143989"/>
              <a:gd name="connsiteY483" fmla="*/ 1443008 h 5143494"/>
              <a:gd name="connsiteX484" fmla="*/ 603633 w 9143989"/>
              <a:gd name="connsiteY484" fmla="*/ 1443008 h 5143494"/>
              <a:gd name="connsiteX485" fmla="*/ 713044 w 9143989"/>
              <a:gd name="connsiteY485" fmla="*/ 1333596 h 5143494"/>
              <a:gd name="connsiteX486" fmla="*/ 713044 w 9143989"/>
              <a:gd name="connsiteY486" fmla="*/ 895959 h 5143494"/>
              <a:gd name="connsiteX487" fmla="*/ 603633 w 9143989"/>
              <a:gd name="connsiteY487" fmla="*/ 786548 h 5143494"/>
              <a:gd name="connsiteX488" fmla="*/ 927996 w 9143989"/>
              <a:gd name="connsiteY488" fmla="*/ 786547 h 5143494"/>
              <a:gd name="connsiteX489" fmla="*/ 818584 w 9143989"/>
              <a:gd name="connsiteY489" fmla="*/ 895959 h 5143494"/>
              <a:gd name="connsiteX490" fmla="*/ 818584 w 9143989"/>
              <a:gd name="connsiteY490" fmla="*/ 1333595 h 5143494"/>
              <a:gd name="connsiteX491" fmla="*/ 927996 w 9143989"/>
              <a:gd name="connsiteY491" fmla="*/ 1443007 h 5143494"/>
              <a:gd name="connsiteX492" fmla="*/ 1365637 w 9143989"/>
              <a:gd name="connsiteY492" fmla="*/ 1443007 h 5143494"/>
              <a:gd name="connsiteX493" fmla="*/ 1475051 w 9143989"/>
              <a:gd name="connsiteY493" fmla="*/ 1333595 h 5143494"/>
              <a:gd name="connsiteX494" fmla="*/ 1475051 w 9143989"/>
              <a:gd name="connsiteY494" fmla="*/ 895959 h 5143494"/>
              <a:gd name="connsiteX495" fmla="*/ 1365637 w 9143989"/>
              <a:gd name="connsiteY495" fmla="*/ 786547 h 5143494"/>
              <a:gd name="connsiteX496" fmla="*/ 1689998 w 9143989"/>
              <a:gd name="connsiteY496" fmla="*/ 786547 h 5143494"/>
              <a:gd name="connsiteX497" fmla="*/ 1580588 w 9143989"/>
              <a:gd name="connsiteY497" fmla="*/ 895959 h 5143494"/>
              <a:gd name="connsiteX498" fmla="*/ 1580588 w 9143989"/>
              <a:gd name="connsiteY498" fmla="*/ 1333594 h 5143494"/>
              <a:gd name="connsiteX499" fmla="*/ 1689998 w 9143989"/>
              <a:gd name="connsiteY499" fmla="*/ 1443007 h 5143494"/>
              <a:gd name="connsiteX500" fmla="*/ 2127634 w 9143989"/>
              <a:gd name="connsiteY500" fmla="*/ 1443007 h 5143494"/>
              <a:gd name="connsiteX501" fmla="*/ 2237045 w 9143989"/>
              <a:gd name="connsiteY501" fmla="*/ 1333594 h 5143494"/>
              <a:gd name="connsiteX502" fmla="*/ 2237045 w 9143989"/>
              <a:gd name="connsiteY502" fmla="*/ 895959 h 5143494"/>
              <a:gd name="connsiteX503" fmla="*/ 2127634 w 9143989"/>
              <a:gd name="connsiteY503" fmla="*/ 786547 h 5143494"/>
              <a:gd name="connsiteX504" fmla="*/ 2451996 w 9143989"/>
              <a:gd name="connsiteY504" fmla="*/ 786546 h 5143494"/>
              <a:gd name="connsiteX505" fmla="*/ 2342584 w 9143989"/>
              <a:gd name="connsiteY505" fmla="*/ 895958 h 5143494"/>
              <a:gd name="connsiteX506" fmla="*/ 2342584 w 9143989"/>
              <a:gd name="connsiteY506" fmla="*/ 1333593 h 5143494"/>
              <a:gd name="connsiteX507" fmla="*/ 2451996 w 9143989"/>
              <a:gd name="connsiteY507" fmla="*/ 1443006 h 5143494"/>
              <a:gd name="connsiteX508" fmla="*/ 2889629 w 9143989"/>
              <a:gd name="connsiteY508" fmla="*/ 1443006 h 5143494"/>
              <a:gd name="connsiteX509" fmla="*/ 2999041 w 9143989"/>
              <a:gd name="connsiteY509" fmla="*/ 1333593 h 5143494"/>
              <a:gd name="connsiteX510" fmla="*/ 2999041 w 9143989"/>
              <a:gd name="connsiteY510" fmla="*/ 895958 h 5143494"/>
              <a:gd name="connsiteX511" fmla="*/ 2889629 w 9143989"/>
              <a:gd name="connsiteY511" fmla="*/ 786546 h 5143494"/>
              <a:gd name="connsiteX512" fmla="*/ 3213993 w 9143989"/>
              <a:gd name="connsiteY512" fmla="*/ 786546 h 5143494"/>
              <a:gd name="connsiteX513" fmla="*/ 3104581 w 9143989"/>
              <a:gd name="connsiteY513" fmla="*/ 895958 h 5143494"/>
              <a:gd name="connsiteX514" fmla="*/ 3104581 w 9143989"/>
              <a:gd name="connsiteY514" fmla="*/ 1333593 h 5143494"/>
              <a:gd name="connsiteX515" fmla="*/ 3213993 w 9143989"/>
              <a:gd name="connsiteY515" fmla="*/ 1443005 h 5143494"/>
              <a:gd name="connsiteX516" fmla="*/ 3651628 w 9143989"/>
              <a:gd name="connsiteY516" fmla="*/ 1443005 h 5143494"/>
              <a:gd name="connsiteX517" fmla="*/ 3761040 w 9143989"/>
              <a:gd name="connsiteY517" fmla="*/ 1333593 h 5143494"/>
              <a:gd name="connsiteX518" fmla="*/ 3761040 w 9143989"/>
              <a:gd name="connsiteY518" fmla="*/ 895958 h 5143494"/>
              <a:gd name="connsiteX519" fmla="*/ 3651628 w 9143989"/>
              <a:gd name="connsiteY519" fmla="*/ 786546 h 5143494"/>
              <a:gd name="connsiteX520" fmla="*/ 3975991 w 9143989"/>
              <a:gd name="connsiteY520" fmla="*/ 786545 h 5143494"/>
              <a:gd name="connsiteX521" fmla="*/ 3866579 w 9143989"/>
              <a:gd name="connsiteY521" fmla="*/ 895957 h 5143494"/>
              <a:gd name="connsiteX522" fmla="*/ 3866579 w 9143989"/>
              <a:gd name="connsiteY522" fmla="*/ 1333592 h 5143494"/>
              <a:gd name="connsiteX523" fmla="*/ 3975991 w 9143989"/>
              <a:gd name="connsiteY523" fmla="*/ 1443005 h 5143494"/>
              <a:gd name="connsiteX524" fmla="*/ 4413617 w 9143989"/>
              <a:gd name="connsiteY524" fmla="*/ 1443005 h 5143494"/>
              <a:gd name="connsiteX525" fmla="*/ 4523029 w 9143989"/>
              <a:gd name="connsiteY525" fmla="*/ 1333592 h 5143494"/>
              <a:gd name="connsiteX526" fmla="*/ 4523029 w 9143989"/>
              <a:gd name="connsiteY526" fmla="*/ 895957 h 5143494"/>
              <a:gd name="connsiteX527" fmla="*/ 4413617 w 9143989"/>
              <a:gd name="connsiteY527" fmla="*/ 786545 h 5143494"/>
              <a:gd name="connsiteX528" fmla="*/ 4737982 w 9143989"/>
              <a:gd name="connsiteY528" fmla="*/ 786545 h 5143494"/>
              <a:gd name="connsiteX529" fmla="*/ 4628570 w 9143989"/>
              <a:gd name="connsiteY529" fmla="*/ 895957 h 5143494"/>
              <a:gd name="connsiteX530" fmla="*/ 4628570 w 9143989"/>
              <a:gd name="connsiteY530" fmla="*/ 1333592 h 5143494"/>
              <a:gd name="connsiteX531" fmla="*/ 4737982 w 9143989"/>
              <a:gd name="connsiteY531" fmla="*/ 1443004 h 5143494"/>
              <a:gd name="connsiteX532" fmla="*/ 5175616 w 9143989"/>
              <a:gd name="connsiteY532" fmla="*/ 1443004 h 5143494"/>
              <a:gd name="connsiteX533" fmla="*/ 5285028 w 9143989"/>
              <a:gd name="connsiteY533" fmla="*/ 1333592 h 5143494"/>
              <a:gd name="connsiteX534" fmla="*/ 5285028 w 9143989"/>
              <a:gd name="connsiteY534" fmla="*/ 895957 h 5143494"/>
              <a:gd name="connsiteX535" fmla="*/ 5175616 w 9143989"/>
              <a:gd name="connsiteY535" fmla="*/ 786545 h 5143494"/>
              <a:gd name="connsiteX536" fmla="*/ 5499981 w 9143989"/>
              <a:gd name="connsiteY536" fmla="*/ 786544 h 5143494"/>
              <a:gd name="connsiteX537" fmla="*/ 5390569 w 9143989"/>
              <a:gd name="connsiteY537" fmla="*/ 895956 h 5143494"/>
              <a:gd name="connsiteX538" fmla="*/ 5390569 w 9143989"/>
              <a:gd name="connsiteY538" fmla="*/ 1333591 h 5143494"/>
              <a:gd name="connsiteX539" fmla="*/ 5499981 w 9143989"/>
              <a:gd name="connsiteY539" fmla="*/ 1443003 h 5143494"/>
              <a:gd name="connsiteX540" fmla="*/ 5937615 w 9143989"/>
              <a:gd name="connsiteY540" fmla="*/ 1443003 h 5143494"/>
              <a:gd name="connsiteX541" fmla="*/ 6047027 w 9143989"/>
              <a:gd name="connsiteY541" fmla="*/ 1333591 h 5143494"/>
              <a:gd name="connsiteX542" fmla="*/ 6047027 w 9143989"/>
              <a:gd name="connsiteY542" fmla="*/ 895956 h 5143494"/>
              <a:gd name="connsiteX543" fmla="*/ 5937615 w 9143989"/>
              <a:gd name="connsiteY543" fmla="*/ 786544 h 5143494"/>
              <a:gd name="connsiteX544" fmla="*/ 6261980 w 9143989"/>
              <a:gd name="connsiteY544" fmla="*/ 786544 h 5143494"/>
              <a:gd name="connsiteX545" fmla="*/ 6152568 w 9143989"/>
              <a:gd name="connsiteY545" fmla="*/ 895956 h 5143494"/>
              <a:gd name="connsiteX546" fmla="*/ 6152568 w 9143989"/>
              <a:gd name="connsiteY546" fmla="*/ 1333590 h 5143494"/>
              <a:gd name="connsiteX547" fmla="*/ 6261980 w 9143989"/>
              <a:gd name="connsiteY547" fmla="*/ 1443003 h 5143494"/>
              <a:gd name="connsiteX548" fmla="*/ 6699614 w 9143989"/>
              <a:gd name="connsiteY548" fmla="*/ 1443003 h 5143494"/>
              <a:gd name="connsiteX549" fmla="*/ 6809026 w 9143989"/>
              <a:gd name="connsiteY549" fmla="*/ 1333590 h 5143494"/>
              <a:gd name="connsiteX550" fmla="*/ 6809026 w 9143989"/>
              <a:gd name="connsiteY550" fmla="*/ 895956 h 5143494"/>
              <a:gd name="connsiteX551" fmla="*/ 6699614 w 9143989"/>
              <a:gd name="connsiteY551" fmla="*/ 786544 h 5143494"/>
              <a:gd name="connsiteX552" fmla="*/ 7023979 w 9143989"/>
              <a:gd name="connsiteY552" fmla="*/ 786543 h 5143494"/>
              <a:gd name="connsiteX553" fmla="*/ 6914567 w 9143989"/>
              <a:gd name="connsiteY553" fmla="*/ 895955 h 5143494"/>
              <a:gd name="connsiteX554" fmla="*/ 6914567 w 9143989"/>
              <a:gd name="connsiteY554" fmla="*/ 1333590 h 5143494"/>
              <a:gd name="connsiteX555" fmla="*/ 7023979 w 9143989"/>
              <a:gd name="connsiteY555" fmla="*/ 1443002 h 5143494"/>
              <a:gd name="connsiteX556" fmla="*/ 7461613 w 9143989"/>
              <a:gd name="connsiteY556" fmla="*/ 1443002 h 5143494"/>
              <a:gd name="connsiteX557" fmla="*/ 7571025 w 9143989"/>
              <a:gd name="connsiteY557" fmla="*/ 1333590 h 5143494"/>
              <a:gd name="connsiteX558" fmla="*/ 7571025 w 9143989"/>
              <a:gd name="connsiteY558" fmla="*/ 895955 h 5143494"/>
              <a:gd name="connsiteX559" fmla="*/ 7461613 w 9143989"/>
              <a:gd name="connsiteY559" fmla="*/ 786543 h 5143494"/>
              <a:gd name="connsiteX560" fmla="*/ 7778358 w 9143989"/>
              <a:gd name="connsiteY560" fmla="*/ 786543 h 5143494"/>
              <a:gd name="connsiteX561" fmla="*/ 7668946 w 9143989"/>
              <a:gd name="connsiteY561" fmla="*/ 895955 h 5143494"/>
              <a:gd name="connsiteX562" fmla="*/ 7668946 w 9143989"/>
              <a:gd name="connsiteY562" fmla="*/ 1333589 h 5143494"/>
              <a:gd name="connsiteX563" fmla="*/ 7778358 w 9143989"/>
              <a:gd name="connsiteY563" fmla="*/ 1443001 h 5143494"/>
              <a:gd name="connsiteX564" fmla="*/ 8215992 w 9143989"/>
              <a:gd name="connsiteY564" fmla="*/ 1443001 h 5143494"/>
              <a:gd name="connsiteX565" fmla="*/ 8325404 w 9143989"/>
              <a:gd name="connsiteY565" fmla="*/ 1333589 h 5143494"/>
              <a:gd name="connsiteX566" fmla="*/ 8325404 w 9143989"/>
              <a:gd name="connsiteY566" fmla="*/ 895955 h 5143494"/>
              <a:gd name="connsiteX567" fmla="*/ 8215992 w 9143989"/>
              <a:gd name="connsiteY567" fmla="*/ 786543 h 5143494"/>
              <a:gd name="connsiteX568" fmla="*/ 8540357 w 9143989"/>
              <a:gd name="connsiteY568" fmla="*/ 786542 h 5143494"/>
              <a:gd name="connsiteX569" fmla="*/ 8430945 w 9143989"/>
              <a:gd name="connsiteY569" fmla="*/ 895955 h 5143494"/>
              <a:gd name="connsiteX570" fmla="*/ 8430945 w 9143989"/>
              <a:gd name="connsiteY570" fmla="*/ 1333589 h 5143494"/>
              <a:gd name="connsiteX571" fmla="*/ 8540357 w 9143989"/>
              <a:gd name="connsiteY571" fmla="*/ 1443001 h 5143494"/>
              <a:gd name="connsiteX572" fmla="*/ 8977991 w 9143989"/>
              <a:gd name="connsiteY572" fmla="*/ 1443001 h 5143494"/>
              <a:gd name="connsiteX573" fmla="*/ 9087403 w 9143989"/>
              <a:gd name="connsiteY573" fmla="*/ 1333589 h 5143494"/>
              <a:gd name="connsiteX574" fmla="*/ 9087403 w 9143989"/>
              <a:gd name="connsiteY574" fmla="*/ 895955 h 5143494"/>
              <a:gd name="connsiteX575" fmla="*/ 8977991 w 9143989"/>
              <a:gd name="connsiteY575" fmla="*/ 786542 h 5143494"/>
              <a:gd name="connsiteX576" fmla="*/ 165999 w 9143989"/>
              <a:gd name="connsiteY576" fmla="*/ 57150 h 5143494"/>
              <a:gd name="connsiteX577" fmla="*/ 56587 w 9143989"/>
              <a:gd name="connsiteY577" fmla="*/ 166562 h 5143494"/>
              <a:gd name="connsiteX578" fmla="*/ 56587 w 9143989"/>
              <a:gd name="connsiteY578" fmla="*/ 604196 h 5143494"/>
              <a:gd name="connsiteX579" fmla="*/ 165999 w 9143989"/>
              <a:gd name="connsiteY579" fmla="*/ 713608 h 5143494"/>
              <a:gd name="connsiteX580" fmla="*/ 603633 w 9143989"/>
              <a:gd name="connsiteY580" fmla="*/ 713608 h 5143494"/>
              <a:gd name="connsiteX581" fmla="*/ 713045 w 9143989"/>
              <a:gd name="connsiteY581" fmla="*/ 604196 h 5143494"/>
              <a:gd name="connsiteX582" fmla="*/ 713045 w 9143989"/>
              <a:gd name="connsiteY582" fmla="*/ 166562 h 5143494"/>
              <a:gd name="connsiteX583" fmla="*/ 603633 w 9143989"/>
              <a:gd name="connsiteY583" fmla="*/ 57150 h 5143494"/>
              <a:gd name="connsiteX584" fmla="*/ 927996 w 9143989"/>
              <a:gd name="connsiteY584" fmla="*/ 57150 h 5143494"/>
              <a:gd name="connsiteX585" fmla="*/ 818585 w 9143989"/>
              <a:gd name="connsiteY585" fmla="*/ 166562 h 5143494"/>
              <a:gd name="connsiteX586" fmla="*/ 818585 w 9143989"/>
              <a:gd name="connsiteY586" fmla="*/ 604195 h 5143494"/>
              <a:gd name="connsiteX587" fmla="*/ 927996 w 9143989"/>
              <a:gd name="connsiteY587" fmla="*/ 713607 h 5143494"/>
              <a:gd name="connsiteX588" fmla="*/ 1365637 w 9143989"/>
              <a:gd name="connsiteY588" fmla="*/ 713607 h 5143494"/>
              <a:gd name="connsiteX589" fmla="*/ 1475051 w 9143989"/>
              <a:gd name="connsiteY589" fmla="*/ 604195 h 5143494"/>
              <a:gd name="connsiteX590" fmla="*/ 1475051 w 9143989"/>
              <a:gd name="connsiteY590" fmla="*/ 166562 h 5143494"/>
              <a:gd name="connsiteX591" fmla="*/ 1365637 w 9143989"/>
              <a:gd name="connsiteY591" fmla="*/ 57150 h 5143494"/>
              <a:gd name="connsiteX592" fmla="*/ 1689998 w 9143989"/>
              <a:gd name="connsiteY592" fmla="*/ 57149 h 5143494"/>
              <a:gd name="connsiteX593" fmla="*/ 1580588 w 9143989"/>
              <a:gd name="connsiteY593" fmla="*/ 166561 h 5143494"/>
              <a:gd name="connsiteX594" fmla="*/ 1580588 w 9143989"/>
              <a:gd name="connsiteY594" fmla="*/ 604195 h 5143494"/>
              <a:gd name="connsiteX595" fmla="*/ 1689998 w 9143989"/>
              <a:gd name="connsiteY595" fmla="*/ 713607 h 5143494"/>
              <a:gd name="connsiteX596" fmla="*/ 2127634 w 9143989"/>
              <a:gd name="connsiteY596" fmla="*/ 713607 h 5143494"/>
              <a:gd name="connsiteX597" fmla="*/ 2237045 w 9143989"/>
              <a:gd name="connsiteY597" fmla="*/ 604195 h 5143494"/>
              <a:gd name="connsiteX598" fmla="*/ 2237045 w 9143989"/>
              <a:gd name="connsiteY598" fmla="*/ 166561 h 5143494"/>
              <a:gd name="connsiteX599" fmla="*/ 2127634 w 9143989"/>
              <a:gd name="connsiteY599" fmla="*/ 57149 h 5143494"/>
              <a:gd name="connsiteX600" fmla="*/ 2451996 w 9143989"/>
              <a:gd name="connsiteY600" fmla="*/ 57149 h 5143494"/>
              <a:gd name="connsiteX601" fmla="*/ 2342585 w 9143989"/>
              <a:gd name="connsiteY601" fmla="*/ 166561 h 5143494"/>
              <a:gd name="connsiteX602" fmla="*/ 2342585 w 9143989"/>
              <a:gd name="connsiteY602" fmla="*/ 604194 h 5143494"/>
              <a:gd name="connsiteX603" fmla="*/ 2451996 w 9143989"/>
              <a:gd name="connsiteY603" fmla="*/ 713606 h 5143494"/>
              <a:gd name="connsiteX604" fmla="*/ 2889629 w 9143989"/>
              <a:gd name="connsiteY604" fmla="*/ 713606 h 5143494"/>
              <a:gd name="connsiteX605" fmla="*/ 2999041 w 9143989"/>
              <a:gd name="connsiteY605" fmla="*/ 604194 h 5143494"/>
              <a:gd name="connsiteX606" fmla="*/ 2999041 w 9143989"/>
              <a:gd name="connsiteY606" fmla="*/ 166561 h 5143494"/>
              <a:gd name="connsiteX607" fmla="*/ 2889629 w 9143989"/>
              <a:gd name="connsiteY607" fmla="*/ 57149 h 5143494"/>
              <a:gd name="connsiteX608" fmla="*/ 3213995 w 9143989"/>
              <a:gd name="connsiteY608" fmla="*/ 57148 h 5143494"/>
              <a:gd name="connsiteX609" fmla="*/ 3104581 w 9143989"/>
              <a:gd name="connsiteY609" fmla="*/ 166560 h 5143494"/>
              <a:gd name="connsiteX610" fmla="*/ 3104581 w 9143989"/>
              <a:gd name="connsiteY610" fmla="*/ 604194 h 5143494"/>
              <a:gd name="connsiteX611" fmla="*/ 3213995 w 9143989"/>
              <a:gd name="connsiteY611" fmla="*/ 713606 h 5143494"/>
              <a:gd name="connsiteX612" fmla="*/ 3651628 w 9143989"/>
              <a:gd name="connsiteY612" fmla="*/ 713606 h 5143494"/>
              <a:gd name="connsiteX613" fmla="*/ 3761040 w 9143989"/>
              <a:gd name="connsiteY613" fmla="*/ 604194 h 5143494"/>
              <a:gd name="connsiteX614" fmla="*/ 3761040 w 9143989"/>
              <a:gd name="connsiteY614" fmla="*/ 166560 h 5143494"/>
              <a:gd name="connsiteX615" fmla="*/ 3651628 w 9143989"/>
              <a:gd name="connsiteY615" fmla="*/ 57148 h 5143494"/>
              <a:gd name="connsiteX616" fmla="*/ 3975991 w 9143989"/>
              <a:gd name="connsiteY616" fmla="*/ 57148 h 5143494"/>
              <a:gd name="connsiteX617" fmla="*/ 3866579 w 9143989"/>
              <a:gd name="connsiteY617" fmla="*/ 166560 h 5143494"/>
              <a:gd name="connsiteX618" fmla="*/ 3866579 w 9143989"/>
              <a:gd name="connsiteY618" fmla="*/ 604194 h 5143494"/>
              <a:gd name="connsiteX619" fmla="*/ 3975991 w 9143989"/>
              <a:gd name="connsiteY619" fmla="*/ 713605 h 5143494"/>
              <a:gd name="connsiteX620" fmla="*/ 4413617 w 9143989"/>
              <a:gd name="connsiteY620" fmla="*/ 713605 h 5143494"/>
              <a:gd name="connsiteX621" fmla="*/ 4523029 w 9143989"/>
              <a:gd name="connsiteY621" fmla="*/ 604194 h 5143494"/>
              <a:gd name="connsiteX622" fmla="*/ 4523029 w 9143989"/>
              <a:gd name="connsiteY622" fmla="*/ 166560 h 5143494"/>
              <a:gd name="connsiteX623" fmla="*/ 4413617 w 9143989"/>
              <a:gd name="connsiteY623" fmla="*/ 57148 h 5143494"/>
              <a:gd name="connsiteX624" fmla="*/ 4737982 w 9143989"/>
              <a:gd name="connsiteY624" fmla="*/ 57147 h 5143494"/>
              <a:gd name="connsiteX625" fmla="*/ 4628570 w 9143989"/>
              <a:gd name="connsiteY625" fmla="*/ 166559 h 5143494"/>
              <a:gd name="connsiteX626" fmla="*/ 4628570 w 9143989"/>
              <a:gd name="connsiteY626" fmla="*/ 604193 h 5143494"/>
              <a:gd name="connsiteX627" fmla="*/ 4737982 w 9143989"/>
              <a:gd name="connsiteY627" fmla="*/ 713605 h 5143494"/>
              <a:gd name="connsiteX628" fmla="*/ 5175616 w 9143989"/>
              <a:gd name="connsiteY628" fmla="*/ 713605 h 5143494"/>
              <a:gd name="connsiteX629" fmla="*/ 5285028 w 9143989"/>
              <a:gd name="connsiteY629" fmla="*/ 604193 h 5143494"/>
              <a:gd name="connsiteX630" fmla="*/ 5285028 w 9143989"/>
              <a:gd name="connsiteY630" fmla="*/ 166559 h 5143494"/>
              <a:gd name="connsiteX631" fmla="*/ 5175616 w 9143989"/>
              <a:gd name="connsiteY631" fmla="*/ 57147 h 5143494"/>
              <a:gd name="connsiteX632" fmla="*/ 5499981 w 9143989"/>
              <a:gd name="connsiteY632" fmla="*/ 57147 h 5143494"/>
              <a:gd name="connsiteX633" fmla="*/ 5390569 w 9143989"/>
              <a:gd name="connsiteY633" fmla="*/ 166559 h 5143494"/>
              <a:gd name="connsiteX634" fmla="*/ 5390569 w 9143989"/>
              <a:gd name="connsiteY634" fmla="*/ 604192 h 5143494"/>
              <a:gd name="connsiteX635" fmla="*/ 5499981 w 9143989"/>
              <a:gd name="connsiteY635" fmla="*/ 713605 h 5143494"/>
              <a:gd name="connsiteX636" fmla="*/ 5937615 w 9143989"/>
              <a:gd name="connsiteY636" fmla="*/ 713605 h 5143494"/>
              <a:gd name="connsiteX637" fmla="*/ 6047027 w 9143989"/>
              <a:gd name="connsiteY637" fmla="*/ 604192 h 5143494"/>
              <a:gd name="connsiteX638" fmla="*/ 6047027 w 9143989"/>
              <a:gd name="connsiteY638" fmla="*/ 166559 h 5143494"/>
              <a:gd name="connsiteX639" fmla="*/ 5937615 w 9143989"/>
              <a:gd name="connsiteY639" fmla="*/ 57147 h 5143494"/>
              <a:gd name="connsiteX640" fmla="*/ 6261980 w 9143989"/>
              <a:gd name="connsiteY640" fmla="*/ 57146 h 5143494"/>
              <a:gd name="connsiteX641" fmla="*/ 6152568 w 9143989"/>
              <a:gd name="connsiteY641" fmla="*/ 166558 h 5143494"/>
              <a:gd name="connsiteX642" fmla="*/ 6152568 w 9143989"/>
              <a:gd name="connsiteY642" fmla="*/ 604192 h 5143494"/>
              <a:gd name="connsiteX643" fmla="*/ 6261980 w 9143989"/>
              <a:gd name="connsiteY643" fmla="*/ 713604 h 5143494"/>
              <a:gd name="connsiteX644" fmla="*/ 6699614 w 9143989"/>
              <a:gd name="connsiteY644" fmla="*/ 713604 h 5143494"/>
              <a:gd name="connsiteX645" fmla="*/ 6809026 w 9143989"/>
              <a:gd name="connsiteY645" fmla="*/ 604192 h 5143494"/>
              <a:gd name="connsiteX646" fmla="*/ 6809026 w 9143989"/>
              <a:gd name="connsiteY646" fmla="*/ 166558 h 5143494"/>
              <a:gd name="connsiteX647" fmla="*/ 6699614 w 9143989"/>
              <a:gd name="connsiteY647" fmla="*/ 57146 h 5143494"/>
              <a:gd name="connsiteX648" fmla="*/ 7023979 w 9143989"/>
              <a:gd name="connsiteY648" fmla="*/ 57146 h 5143494"/>
              <a:gd name="connsiteX649" fmla="*/ 6914567 w 9143989"/>
              <a:gd name="connsiteY649" fmla="*/ 166558 h 5143494"/>
              <a:gd name="connsiteX650" fmla="*/ 6914567 w 9143989"/>
              <a:gd name="connsiteY650" fmla="*/ 604191 h 5143494"/>
              <a:gd name="connsiteX651" fmla="*/ 7023979 w 9143989"/>
              <a:gd name="connsiteY651" fmla="*/ 713604 h 5143494"/>
              <a:gd name="connsiteX652" fmla="*/ 7461613 w 9143989"/>
              <a:gd name="connsiteY652" fmla="*/ 713604 h 5143494"/>
              <a:gd name="connsiteX653" fmla="*/ 7571025 w 9143989"/>
              <a:gd name="connsiteY653" fmla="*/ 604191 h 5143494"/>
              <a:gd name="connsiteX654" fmla="*/ 7571025 w 9143989"/>
              <a:gd name="connsiteY654" fmla="*/ 166558 h 5143494"/>
              <a:gd name="connsiteX655" fmla="*/ 7461613 w 9143989"/>
              <a:gd name="connsiteY655" fmla="*/ 57146 h 5143494"/>
              <a:gd name="connsiteX656" fmla="*/ 7778358 w 9143989"/>
              <a:gd name="connsiteY656" fmla="*/ 57145 h 5143494"/>
              <a:gd name="connsiteX657" fmla="*/ 7668946 w 9143989"/>
              <a:gd name="connsiteY657" fmla="*/ 166557 h 5143494"/>
              <a:gd name="connsiteX658" fmla="*/ 7668946 w 9143989"/>
              <a:gd name="connsiteY658" fmla="*/ 604191 h 5143494"/>
              <a:gd name="connsiteX659" fmla="*/ 7778358 w 9143989"/>
              <a:gd name="connsiteY659" fmla="*/ 713603 h 5143494"/>
              <a:gd name="connsiteX660" fmla="*/ 8215992 w 9143989"/>
              <a:gd name="connsiteY660" fmla="*/ 713603 h 5143494"/>
              <a:gd name="connsiteX661" fmla="*/ 8325404 w 9143989"/>
              <a:gd name="connsiteY661" fmla="*/ 604191 h 5143494"/>
              <a:gd name="connsiteX662" fmla="*/ 8325404 w 9143989"/>
              <a:gd name="connsiteY662" fmla="*/ 166557 h 5143494"/>
              <a:gd name="connsiteX663" fmla="*/ 8215992 w 9143989"/>
              <a:gd name="connsiteY663" fmla="*/ 57145 h 5143494"/>
              <a:gd name="connsiteX664" fmla="*/ 8540357 w 9143989"/>
              <a:gd name="connsiteY664" fmla="*/ 57145 h 5143494"/>
              <a:gd name="connsiteX665" fmla="*/ 8430945 w 9143989"/>
              <a:gd name="connsiteY665" fmla="*/ 166557 h 5143494"/>
              <a:gd name="connsiteX666" fmla="*/ 8430945 w 9143989"/>
              <a:gd name="connsiteY666" fmla="*/ 604190 h 5143494"/>
              <a:gd name="connsiteX667" fmla="*/ 8540357 w 9143989"/>
              <a:gd name="connsiteY667" fmla="*/ 713603 h 5143494"/>
              <a:gd name="connsiteX668" fmla="*/ 8977991 w 9143989"/>
              <a:gd name="connsiteY668" fmla="*/ 713603 h 5143494"/>
              <a:gd name="connsiteX669" fmla="*/ 9087403 w 9143989"/>
              <a:gd name="connsiteY669" fmla="*/ 604190 h 5143494"/>
              <a:gd name="connsiteX670" fmla="*/ 9087403 w 9143989"/>
              <a:gd name="connsiteY670" fmla="*/ 166557 h 5143494"/>
              <a:gd name="connsiteX671" fmla="*/ 8977991 w 9143989"/>
              <a:gd name="connsiteY671" fmla="*/ 57145 h 5143494"/>
              <a:gd name="connsiteX672" fmla="*/ 0 w 9143989"/>
              <a:gd name="connsiteY672" fmla="*/ 0 h 5143494"/>
              <a:gd name="connsiteX673" fmla="*/ 9143989 w 9143989"/>
              <a:gd name="connsiteY673" fmla="*/ 0 h 5143494"/>
              <a:gd name="connsiteX674" fmla="*/ 9143989 w 9143989"/>
              <a:gd name="connsiteY674" fmla="*/ 5143494 h 5143494"/>
              <a:gd name="connsiteX675" fmla="*/ 0 w 9143989"/>
              <a:gd name="connsiteY675" fmla="*/ 5143494 h 514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Lst>
            <a:rect l="l" t="t" r="r" b="b"/>
            <a:pathLst>
              <a:path w="9143989" h="5143494">
                <a:moveTo>
                  <a:pt x="8540357" y="4429886"/>
                </a:moveTo>
                <a:cubicBezTo>
                  <a:pt x="8479930" y="4429886"/>
                  <a:pt x="8430945" y="4478871"/>
                  <a:pt x="8430945" y="4539298"/>
                </a:cubicBezTo>
                <a:lnTo>
                  <a:pt x="8430945" y="4976932"/>
                </a:lnTo>
                <a:cubicBezTo>
                  <a:pt x="8430945" y="5037359"/>
                  <a:pt x="8479930" y="5086344"/>
                  <a:pt x="8540357" y="5086344"/>
                </a:cubicBezTo>
                <a:lnTo>
                  <a:pt x="8977991" y="5086344"/>
                </a:lnTo>
                <a:cubicBezTo>
                  <a:pt x="9038418" y="5086344"/>
                  <a:pt x="9087403" y="5037359"/>
                  <a:pt x="9087403" y="4976932"/>
                </a:cubicBezTo>
                <a:lnTo>
                  <a:pt x="9087403" y="4539298"/>
                </a:lnTo>
                <a:cubicBezTo>
                  <a:pt x="9087403" y="4478871"/>
                  <a:pt x="9038418" y="4429886"/>
                  <a:pt x="8977991" y="4429886"/>
                </a:cubicBezTo>
                <a:close/>
                <a:moveTo>
                  <a:pt x="7778358" y="4429886"/>
                </a:moveTo>
                <a:cubicBezTo>
                  <a:pt x="7717931" y="4429886"/>
                  <a:pt x="7668946" y="4478871"/>
                  <a:pt x="7668946" y="4539298"/>
                </a:cubicBezTo>
                <a:lnTo>
                  <a:pt x="7668946" y="4976932"/>
                </a:lnTo>
                <a:cubicBezTo>
                  <a:pt x="7668946" y="5037359"/>
                  <a:pt x="7717931" y="5086344"/>
                  <a:pt x="7778358" y="5086344"/>
                </a:cubicBezTo>
                <a:lnTo>
                  <a:pt x="8215992" y="5086344"/>
                </a:lnTo>
                <a:cubicBezTo>
                  <a:pt x="8276419" y="5086344"/>
                  <a:pt x="8325404" y="5037359"/>
                  <a:pt x="8325404" y="4976932"/>
                </a:cubicBezTo>
                <a:lnTo>
                  <a:pt x="8325404" y="4539298"/>
                </a:lnTo>
                <a:cubicBezTo>
                  <a:pt x="8325404" y="4478871"/>
                  <a:pt x="8276419" y="4429886"/>
                  <a:pt x="8215992" y="4429886"/>
                </a:cubicBezTo>
                <a:close/>
                <a:moveTo>
                  <a:pt x="7023979" y="4429886"/>
                </a:moveTo>
                <a:cubicBezTo>
                  <a:pt x="6963552" y="4429886"/>
                  <a:pt x="6914567" y="4478871"/>
                  <a:pt x="6914567" y="4539298"/>
                </a:cubicBezTo>
                <a:lnTo>
                  <a:pt x="6914567" y="4976932"/>
                </a:lnTo>
                <a:cubicBezTo>
                  <a:pt x="6914567" y="5037359"/>
                  <a:pt x="6963552" y="5086344"/>
                  <a:pt x="7023979" y="5086344"/>
                </a:cubicBezTo>
                <a:lnTo>
                  <a:pt x="7461613" y="5086344"/>
                </a:lnTo>
                <a:cubicBezTo>
                  <a:pt x="7522040" y="5086344"/>
                  <a:pt x="7571025" y="5037359"/>
                  <a:pt x="7571025" y="4976932"/>
                </a:cubicBezTo>
                <a:lnTo>
                  <a:pt x="7571025" y="4539298"/>
                </a:lnTo>
                <a:cubicBezTo>
                  <a:pt x="7571025" y="4478871"/>
                  <a:pt x="7522040" y="4429886"/>
                  <a:pt x="7461613" y="4429886"/>
                </a:cubicBezTo>
                <a:close/>
                <a:moveTo>
                  <a:pt x="6261980" y="4429886"/>
                </a:moveTo>
                <a:cubicBezTo>
                  <a:pt x="6201553" y="4429886"/>
                  <a:pt x="6152568" y="4478871"/>
                  <a:pt x="6152568" y="4539298"/>
                </a:cubicBezTo>
                <a:lnTo>
                  <a:pt x="6152568" y="4976932"/>
                </a:lnTo>
                <a:cubicBezTo>
                  <a:pt x="6152568" y="5037359"/>
                  <a:pt x="6201553" y="5086344"/>
                  <a:pt x="6261980" y="5086344"/>
                </a:cubicBezTo>
                <a:lnTo>
                  <a:pt x="6699614" y="5086344"/>
                </a:lnTo>
                <a:cubicBezTo>
                  <a:pt x="6760041" y="5086344"/>
                  <a:pt x="6809026" y="5037359"/>
                  <a:pt x="6809026" y="4976932"/>
                </a:cubicBezTo>
                <a:lnTo>
                  <a:pt x="6809026" y="4539298"/>
                </a:lnTo>
                <a:cubicBezTo>
                  <a:pt x="6809026" y="4478871"/>
                  <a:pt x="6760041" y="4429886"/>
                  <a:pt x="6699614" y="4429886"/>
                </a:cubicBezTo>
                <a:close/>
                <a:moveTo>
                  <a:pt x="5499981" y="4429886"/>
                </a:moveTo>
                <a:cubicBezTo>
                  <a:pt x="5439554" y="4429886"/>
                  <a:pt x="5390569" y="4478871"/>
                  <a:pt x="5390569" y="4539298"/>
                </a:cubicBezTo>
                <a:lnTo>
                  <a:pt x="5390569" y="4976932"/>
                </a:lnTo>
                <a:cubicBezTo>
                  <a:pt x="5390569" y="5037359"/>
                  <a:pt x="5439554" y="5086344"/>
                  <a:pt x="5499981" y="5086344"/>
                </a:cubicBezTo>
                <a:lnTo>
                  <a:pt x="5937615" y="5086344"/>
                </a:lnTo>
                <a:cubicBezTo>
                  <a:pt x="5998042" y="5086344"/>
                  <a:pt x="6047027" y="5037359"/>
                  <a:pt x="6047027" y="4976932"/>
                </a:cubicBezTo>
                <a:lnTo>
                  <a:pt x="6047027" y="4539298"/>
                </a:lnTo>
                <a:cubicBezTo>
                  <a:pt x="6047027" y="4478871"/>
                  <a:pt x="5998042" y="4429886"/>
                  <a:pt x="5937615" y="4429886"/>
                </a:cubicBezTo>
                <a:close/>
                <a:moveTo>
                  <a:pt x="4737982" y="4429886"/>
                </a:moveTo>
                <a:cubicBezTo>
                  <a:pt x="4677555" y="4429886"/>
                  <a:pt x="4628570" y="4478871"/>
                  <a:pt x="4628570" y="4539298"/>
                </a:cubicBezTo>
                <a:lnTo>
                  <a:pt x="4628570" y="4976932"/>
                </a:lnTo>
                <a:cubicBezTo>
                  <a:pt x="4628570" y="5037359"/>
                  <a:pt x="4677555" y="5086344"/>
                  <a:pt x="4737982" y="5086344"/>
                </a:cubicBezTo>
                <a:lnTo>
                  <a:pt x="5175616" y="5086344"/>
                </a:lnTo>
                <a:cubicBezTo>
                  <a:pt x="5236043" y="5086344"/>
                  <a:pt x="5285028" y="5037359"/>
                  <a:pt x="5285028" y="4976932"/>
                </a:cubicBezTo>
                <a:lnTo>
                  <a:pt x="5285028" y="4539298"/>
                </a:lnTo>
                <a:cubicBezTo>
                  <a:pt x="5285028" y="4478871"/>
                  <a:pt x="5236043" y="4429886"/>
                  <a:pt x="5175616" y="4429886"/>
                </a:cubicBezTo>
                <a:close/>
                <a:moveTo>
                  <a:pt x="3975990" y="4429886"/>
                </a:moveTo>
                <a:cubicBezTo>
                  <a:pt x="3915564" y="4429886"/>
                  <a:pt x="3866579" y="4478871"/>
                  <a:pt x="3866579" y="4539298"/>
                </a:cubicBezTo>
                <a:lnTo>
                  <a:pt x="3866579" y="4976932"/>
                </a:lnTo>
                <a:cubicBezTo>
                  <a:pt x="3866579" y="5037359"/>
                  <a:pt x="3915564" y="5086344"/>
                  <a:pt x="3975990" y="5086344"/>
                </a:cubicBezTo>
                <a:lnTo>
                  <a:pt x="4413617" y="5086344"/>
                </a:lnTo>
                <a:cubicBezTo>
                  <a:pt x="4474044" y="5086344"/>
                  <a:pt x="4523029" y="5037359"/>
                  <a:pt x="4523029" y="4976932"/>
                </a:cubicBezTo>
                <a:lnTo>
                  <a:pt x="4523029" y="4539298"/>
                </a:lnTo>
                <a:cubicBezTo>
                  <a:pt x="4523029" y="4478871"/>
                  <a:pt x="4474044" y="4429886"/>
                  <a:pt x="4413617" y="4429886"/>
                </a:cubicBezTo>
                <a:close/>
                <a:moveTo>
                  <a:pt x="3213993" y="4429886"/>
                </a:moveTo>
                <a:cubicBezTo>
                  <a:pt x="3153566" y="4429886"/>
                  <a:pt x="3104580" y="4478871"/>
                  <a:pt x="3104580" y="4539298"/>
                </a:cubicBezTo>
                <a:lnTo>
                  <a:pt x="3104580" y="4976932"/>
                </a:lnTo>
                <a:cubicBezTo>
                  <a:pt x="3104580" y="5037359"/>
                  <a:pt x="3153566" y="5086344"/>
                  <a:pt x="3213993" y="5086344"/>
                </a:cubicBezTo>
                <a:lnTo>
                  <a:pt x="3651627" y="5086344"/>
                </a:lnTo>
                <a:cubicBezTo>
                  <a:pt x="3712054" y="5086344"/>
                  <a:pt x="3761039" y="5037359"/>
                  <a:pt x="3761039" y="4976932"/>
                </a:cubicBezTo>
                <a:lnTo>
                  <a:pt x="3761039" y="4539298"/>
                </a:lnTo>
                <a:cubicBezTo>
                  <a:pt x="3761039" y="4478871"/>
                  <a:pt x="3712054" y="4429886"/>
                  <a:pt x="3651627" y="4429886"/>
                </a:cubicBezTo>
                <a:close/>
                <a:moveTo>
                  <a:pt x="2451995" y="4429886"/>
                </a:moveTo>
                <a:cubicBezTo>
                  <a:pt x="2391568" y="4429886"/>
                  <a:pt x="2342584" y="4478871"/>
                  <a:pt x="2342584" y="4539298"/>
                </a:cubicBezTo>
                <a:lnTo>
                  <a:pt x="2342584" y="4976932"/>
                </a:lnTo>
                <a:cubicBezTo>
                  <a:pt x="2342584" y="5037359"/>
                  <a:pt x="2391568" y="5086344"/>
                  <a:pt x="2451995" y="5086344"/>
                </a:cubicBezTo>
                <a:lnTo>
                  <a:pt x="2889629" y="5086344"/>
                </a:lnTo>
                <a:cubicBezTo>
                  <a:pt x="2950055" y="5086344"/>
                  <a:pt x="2999040" y="5037359"/>
                  <a:pt x="2999040" y="4976932"/>
                </a:cubicBezTo>
                <a:lnTo>
                  <a:pt x="2999040" y="4539298"/>
                </a:lnTo>
                <a:cubicBezTo>
                  <a:pt x="2999040" y="4478871"/>
                  <a:pt x="2950055" y="4429886"/>
                  <a:pt x="2889629" y="4429886"/>
                </a:cubicBezTo>
                <a:close/>
                <a:moveTo>
                  <a:pt x="1689996" y="4429886"/>
                </a:moveTo>
                <a:cubicBezTo>
                  <a:pt x="1629569" y="4429886"/>
                  <a:pt x="1580586" y="4478871"/>
                  <a:pt x="1580586" y="4539298"/>
                </a:cubicBezTo>
                <a:lnTo>
                  <a:pt x="1580586" y="4976932"/>
                </a:lnTo>
                <a:cubicBezTo>
                  <a:pt x="1580586" y="5037359"/>
                  <a:pt x="1629569" y="5086344"/>
                  <a:pt x="1689996" y="5086344"/>
                </a:cubicBezTo>
                <a:lnTo>
                  <a:pt x="2127633" y="5086344"/>
                </a:lnTo>
                <a:cubicBezTo>
                  <a:pt x="2188059" y="5086344"/>
                  <a:pt x="2237044" y="5037359"/>
                  <a:pt x="2237044" y="4976932"/>
                </a:cubicBezTo>
                <a:lnTo>
                  <a:pt x="2237044" y="4539298"/>
                </a:lnTo>
                <a:cubicBezTo>
                  <a:pt x="2237044" y="4478871"/>
                  <a:pt x="2188059" y="4429886"/>
                  <a:pt x="2127633" y="4429886"/>
                </a:cubicBezTo>
                <a:close/>
                <a:moveTo>
                  <a:pt x="927996" y="4429886"/>
                </a:moveTo>
                <a:cubicBezTo>
                  <a:pt x="867569" y="4429886"/>
                  <a:pt x="818584" y="4478871"/>
                  <a:pt x="818584" y="4539298"/>
                </a:cubicBezTo>
                <a:lnTo>
                  <a:pt x="818584" y="4976932"/>
                </a:lnTo>
                <a:cubicBezTo>
                  <a:pt x="818584" y="5037359"/>
                  <a:pt x="867569" y="5086344"/>
                  <a:pt x="927996" y="5086344"/>
                </a:cubicBezTo>
                <a:lnTo>
                  <a:pt x="1365636" y="5086344"/>
                </a:lnTo>
                <a:cubicBezTo>
                  <a:pt x="1426065" y="5086344"/>
                  <a:pt x="1475050" y="5037359"/>
                  <a:pt x="1475050" y="4976932"/>
                </a:cubicBezTo>
                <a:lnTo>
                  <a:pt x="1475050" y="4539298"/>
                </a:lnTo>
                <a:cubicBezTo>
                  <a:pt x="1475050" y="4478871"/>
                  <a:pt x="1426065" y="4429886"/>
                  <a:pt x="1365636" y="4429886"/>
                </a:cubicBezTo>
                <a:close/>
                <a:moveTo>
                  <a:pt x="165998" y="4429886"/>
                </a:moveTo>
                <a:cubicBezTo>
                  <a:pt x="105572" y="4429886"/>
                  <a:pt x="56587" y="4478871"/>
                  <a:pt x="56587" y="4539298"/>
                </a:cubicBezTo>
                <a:lnTo>
                  <a:pt x="56587" y="4976932"/>
                </a:lnTo>
                <a:cubicBezTo>
                  <a:pt x="56587" y="5037359"/>
                  <a:pt x="105572" y="5086344"/>
                  <a:pt x="165998" y="5086344"/>
                </a:cubicBezTo>
                <a:lnTo>
                  <a:pt x="603632" y="5086344"/>
                </a:lnTo>
                <a:cubicBezTo>
                  <a:pt x="664059" y="5086344"/>
                  <a:pt x="713044" y="5037359"/>
                  <a:pt x="713044" y="4976932"/>
                </a:cubicBezTo>
                <a:lnTo>
                  <a:pt x="713044" y="4539298"/>
                </a:lnTo>
                <a:cubicBezTo>
                  <a:pt x="713044" y="4478871"/>
                  <a:pt x="664059" y="4429886"/>
                  <a:pt x="603632" y="4429886"/>
                </a:cubicBezTo>
                <a:close/>
                <a:moveTo>
                  <a:pt x="8540357" y="3700488"/>
                </a:moveTo>
                <a:cubicBezTo>
                  <a:pt x="8479930" y="3700488"/>
                  <a:pt x="8430945" y="3749473"/>
                  <a:pt x="8430945" y="3809900"/>
                </a:cubicBezTo>
                <a:lnTo>
                  <a:pt x="8430945" y="4247534"/>
                </a:lnTo>
                <a:cubicBezTo>
                  <a:pt x="8430945" y="4307961"/>
                  <a:pt x="8479930" y="4356946"/>
                  <a:pt x="8540357" y="4356946"/>
                </a:cubicBezTo>
                <a:lnTo>
                  <a:pt x="8977991" y="4356946"/>
                </a:lnTo>
                <a:cubicBezTo>
                  <a:pt x="9038418" y="4356946"/>
                  <a:pt x="9087403" y="4307961"/>
                  <a:pt x="9087403" y="4247534"/>
                </a:cubicBezTo>
                <a:lnTo>
                  <a:pt x="9087403" y="3809900"/>
                </a:lnTo>
                <a:cubicBezTo>
                  <a:pt x="9087403" y="3749473"/>
                  <a:pt x="9038418" y="3700488"/>
                  <a:pt x="8977991" y="3700488"/>
                </a:cubicBezTo>
                <a:close/>
                <a:moveTo>
                  <a:pt x="7778358" y="3700488"/>
                </a:moveTo>
                <a:cubicBezTo>
                  <a:pt x="7717931" y="3700488"/>
                  <a:pt x="7668946" y="3749473"/>
                  <a:pt x="7668946" y="3809900"/>
                </a:cubicBezTo>
                <a:lnTo>
                  <a:pt x="7668946" y="4247534"/>
                </a:lnTo>
                <a:cubicBezTo>
                  <a:pt x="7668946" y="4307961"/>
                  <a:pt x="7717931" y="4356946"/>
                  <a:pt x="7778358" y="4356946"/>
                </a:cubicBezTo>
                <a:lnTo>
                  <a:pt x="8215992" y="4356946"/>
                </a:lnTo>
                <a:cubicBezTo>
                  <a:pt x="8276419" y="4356946"/>
                  <a:pt x="8325404" y="4307961"/>
                  <a:pt x="8325404" y="4247534"/>
                </a:cubicBezTo>
                <a:lnTo>
                  <a:pt x="8325404" y="3809900"/>
                </a:lnTo>
                <a:cubicBezTo>
                  <a:pt x="8325404" y="3749473"/>
                  <a:pt x="8276419" y="3700488"/>
                  <a:pt x="8215992" y="3700488"/>
                </a:cubicBezTo>
                <a:close/>
                <a:moveTo>
                  <a:pt x="7023979" y="3700488"/>
                </a:moveTo>
                <a:cubicBezTo>
                  <a:pt x="6963552" y="3700488"/>
                  <a:pt x="6914567" y="3749473"/>
                  <a:pt x="6914567" y="3809900"/>
                </a:cubicBezTo>
                <a:lnTo>
                  <a:pt x="6914567" y="4247534"/>
                </a:lnTo>
                <a:cubicBezTo>
                  <a:pt x="6914567" y="4307961"/>
                  <a:pt x="6963552" y="4356946"/>
                  <a:pt x="7023979" y="4356946"/>
                </a:cubicBezTo>
                <a:lnTo>
                  <a:pt x="7461613" y="4356946"/>
                </a:lnTo>
                <a:cubicBezTo>
                  <a:pt x="7522040" y="4356946"/>
                  <a:pt x="7571025" y="4307961"/>
                  <a:pt x="7571025" y="4247534"/>
                </a:cubicBezTo>
                <a:lnTo>
                  <a:pt x="7571025" y="3809900"/>
                </a:lnTo>
                <a:cubicBezTo>
                  <a:pt x="7571025" y="3749473"/>
                  <a:pt x="7522040" y="3700488"/>
                  <a:pt x="7461613" y="3700488"/>
                </a:cubicBezTo>
                <a:close/>
                <a:moveTo>
                  <a:pt x="6261980" y="3700488"/>
                </a:moveTo>
                <a:cubicBezTo>
                  <a:pt x="6201553" y="3700488"/>
                  <a:pt x="6152568" y="3749473"/>
                  <a:pt x="6152568" y="3809900"/>
                </a:cubicBezTo>
                <a:lnTo>
                  <a:pt x="6152568" y="4247534"/>
                </a:lnTo>
                <a:cubicBezTo>
                  <a:pt x="6152568" y="4307961"/>
                  <a:pt x="6201553" y="4356946"/>
                  <a:pt x="6261980" y="4356946"/>
                </a:cubicBezTo>
                <a:lnTo>
                  <a:pt x="6699614" y="4356946"/>
                </a:lnTo>
                <a:cubicBezTo>
                  <a:pt x="6760041" y="4356946"/>
                  <a:pt x="6809026" y="4307961"/>
                  <a:pt x="6809026" y="4247534"/>
                </a:cubicBezTo>
                <a:lnTo>
                  <a:pt x="6809026" y="3809900"/>
                </a:lnTo>
                <a:cubicBezTo>
                  <a:pt x="6809026" y="3749473"/>
                  <a:pt x="6760041" y="3700488"/>
                  <a:pt x="6699614" y="3700488"/>
                </a:cubicBezTo>
                <a:close/>
                <a:moveTo>
                  <a:pt x="5499981" y="3700488"/>
                </a:moveTo>
                <a:cubicBezTo>
                  <a:pt x="5439554" y="3700488"/>
                  <a:pt x="5390569" y="3749473"/>
                  <a:pt x="5390569" y="3809900"/>
                </a:cubicBezTo>
                <a:lnTo>
                  <a:pt x="5390569" y="4247534"/>
                </a:lnTo>
                <a:cubicBezTo>
                  <a:pt x="5390569" y="4307961"/>
                  <a:pt x="5439554" y="4356946"/>
                  <a:pt x="5499981" y="4356946"/>
                </a:cubicBezTo>
                <a:lnTo>
                  <a:pt x="5937615" y="4356946"/>
                </a:lnTo>
                <a:cubicBezTo>
                  <a:pt x="5998042" y="4356946"/>
                  <a:pt x="6047027" y="4307961"/>
                  <a:pt x="6047027" y="4247534"/>
                </a:cubicBezTo>
                <a:lnTo>
                  <a:pt x="6047027" y="3809900"/>
                </a:lnTo>
                <a:cubicBezTo>
                  <a:pt x="6047027" y="3749473"/>
                  <a:pt x="5998042" y="3700488"/>
                  <a:pt x="5937615" y="3700488"/>
                </a:cubicBezTo>
                <a:close/>
                <a:moveTo>
                  <a:pt x="4737982" y="3700488"/>
                </a:moveTo>
                <a:cubicBezTo>
                  <a:pt x="4677555" y="3700488"/>
                  <a:pt x="4628570" y="3749473"/>
                  <a:pt x="4628570" y="3809900"/>
                </a:cubicBezTo>
                <a:lnTo>
                  <a:pt x="4628570" y="4247534"/>
                </a:lnTo>
                <a:cubicBezTo>
                  <a:pt x="4628570" y="4307961"/>
                  <a:pt x="4677555" y="4356946"/>
                  <a:pt x="4737982" y="4356946"/>
                </a:cubicBezTo>
                <a:lnTo>
                  <a:pt x="5175616" y="4356946"/>
                </a:lnTo>
                <a:cubicBezTo>
                  <a:pt x="5236043" y="4356946"/>
                  <a:pt x="5285028" y="4307961"/>
                  <a:pt x="5285028" y="4247534"/>
                </a:cubicBezTo>
                <a:lnTo>
                  <a:pt x="5285028" y="3809900"/>
                </a:lnTo>
                <a:cubicBezTo>
                  <a:pt x="5285028" y="3749473"/>
                  <a:pt x="5236043" y="3700488"/>
                  <a:pt x="5175616" y="3700488"/>
                </a:cubicBezTo>
                <a:close/>
                <a:moveTo>
                  <a:pt x="3975991" y="3700488"/>
                </a:moveTo>
                <a:cubicBezTo>
                  <a:pt x="3915564" y="3700488"/>
                  <a:pt x="3866579" y="3749473"/>
                  <a:pt x="3866579" y="3809900"/>
                </a:cubicBezTo>
                <a:lnTo>
                  <a:pt x="3866579" y="4247534"/>
                </a:lnTo>
                <a:cubicBezTo>
                  <a:pt x="3866579" y="4307961"/>
                  <a:pt x="3915564" y="4356946"/>
                  <a:pt x="3975991" y="4356946"/>
                </a:cubicBezTo>
                <a:lnTo>
                  <a:pt x="4413617" y="4356946"/>
                </a:lnTo>
                <a:cubicBezTo>
                  <a:pt x="4474044" y="4356946"/>
                  <a:pt x="4523029" y="4307961"/>
                  <a:pt x="4523029" y="4247534"/>
                </a:cubicBezTo>
                <a:lnTo>
                  <a:pt x="4523029" y="3809900"/>
                </a:lnTo>
                <a:cubicBezTo>
                  <a:pt x="4523029" y="3749473"/>
                  <a:pt x="4474044" y="3700488"/>
                  <a:pt x="4413617" y="3700488"/>
                </a:cubicBezTo>
                <a:close/>
                <a:moveTo>
                  <a:pt x="3213993" y="3700488"/>
                </a:moveTo>
                <a:cubicBezTo>
                  <a:pt x="3153566" y="3700488"/>
                  <a:pt x="3104581" y="3749473"/>
                  <a:pt x="3104581" y="3809900"/>
                </a:cubicBezTo>
                <a:lnTo>
                  <a:pt x="3104581" y="4247534"/>
                </a:lnTo>
                <a:cubicBezTo>
                  <a:pt x="3104581" y="4307961"/>
                  <a:pt x="3153566" y="4356946"/>
                  <a:pt x="3213993" y="4356946"/>
                </a:cubicBezTo>
                <a:lnTo>
                  <a:pt x="3651627" y="4356946"/>
                </a:lnTo>
                <a:cubicBezTo>
                  <a:pt x="3712054" y="4356946"/>
                  <a:pt x="3761039" y="4307961"/>
                  <a:pt x="3761039" y="4247534"/>
                </a:cubicBezTo>
                <a:lnTo>
                  <a:pt x="3761039" y="3809900"/>
                </a:lnTo>
                <a:cubicBezTo>
                  <a:pt x="3761039" y="3749473"/>
                  <a:pt x="3712054" y="3700488"/>
                  <a:pt x="3651627" y="3700488"/>
                </a:cubicBezTo>
                <a:close/>
                <a:moveTo>
                  <a:pt x="2451995" y="3700488"/>
                </a:moveTo>
                <a:cubicBezTo>
                  <a:pt x="2391569" y="3700488"/>
                  <a:pt x="2342584" y="3749473"/>
                  <a:pt x="2342584" y="3809900"/>
                </a:cubicBezTo>
                <a:lnTo>
                  <a:pt x="2342584" y="4247534"/>
                </a:lnTo>
                <a:cubicBezTo>
                  <a:pt x="2342584" y="4307961"/>
                  <a:pt x="2391569" y="4356946"/>
                  <a:pt x="2451995" y="4356946"/>
                </a:cubicBezTo>
                <a:lnTo>
                  <a:pt x="2889629" y="4356946"/>
                </a:lnTo>
                <a:cubicBezTo>
                  <a:pt x="2950055" y="4356946"/>
                  <a:pt x="2999040" y="4307961"/>
                  <a:pt x="2999040" y="4247534"/>
                </a:cubicBezTo>
                <a:lnTo>
                  <a:pt x="2999040" y="3809900"/>
                </a:lnTo>
                <a:cubicBezTo>
                  <a:pt x="2999040" y="3749473"/>
                  <a:pt x="2950055" y="3700488"/>
                  <a:pt x="2889629" y="3700488"/>
                </a:cubicBezTo>
                <a:close/>
                <a:moveTo>
                  <a:pt x="1689996" y="3700488"/>
                </a:moveTo>
                <a:cubicBezTo>
                  <a:pt x="1629569" y="3700488"/>
                  <a:pt x="1580586" y="3749473"/>
                  <a:pt x="1580586" y="3809900"/>
                </a:cubicBezTo>
                <a:lnTo>
                  <a:pt x="1580586" y="4247534"/>
                </a:lnTo>
                <a:cubicBezTo>
                  <a:pt x="1580586" y="4307961"/>
                  <a:pt x="1629569" y="4356946"/>
                  <a:pt x="1689996" y="4356946"/>
                </a:cubicBezTo>
                <a:lnTo>
                  <a:pt x="2127633" y="4356946"/>
                </a:lnTo>
                <a:cubicBezTo>
                  <a:pt x="2188060" y="4356946"/>
                  <a:pt x="2237045" y="4307961"/>
                  <a:pt x="2237045" y="4247534"/>
                </a:cubicBezTo>
                <a:lnTo>
                  <a:pt x="2237045" y="3809900"/>
                </a:lnTo>
                <a:cubicBezTo>
                  <a:pt x="2237045" y="3749473"/>
                  <a:pt x="2188060" y="3700488"/>
                  <a:pt x="2127633" y="3700488"/>
                </a:cubicBezTo>
                <a:close/>
                <a:moveTo>
                  <a:pt x="927996" y="3700488"/>
                </a:moveTo>
                <a:cubicBezTo>
                  <a:pt x="867569" y="3700488"/>
                  <a:pt x="818584" y="3749473"/>
                  <a:pt x="818584" y="3809900"/>
                </a:cubicBezTo>
                <a:lnTo>
                  <a:pt x="818584" y="4247534"/>
                </a:lnTo>
                <a:cubicBezTo>
                  <a:pt x="818584" y="4307961"/>
                  <a:pt x="867569" y="4356946"/>
                  <a:pt x="927996" y="4356946"/>
                </a:cubicBezTo>
                <a:lnTo>
                  <a:pt x="1365637" y="4356946"/>
                </a:lnTo>
                <a:cubicBezTo>
                  <a:pt x="1426065" y="4356946"/>
                  <a:pt x="1475050" y="4307961"/>
                  <a:pt x="1475050" y="4247534"/>
                </a:cubicBezTo>
                <a:lnTo>
                  <a:pt x="1475050" y="3809900"/>
                </a:lnTo>
                <a:cubicBezTo>
                  <a:pt x="1475050" y="3749473"/>
                  <a:pt x="1426065" y="3700488"/>
                  <a:pt x="1365637" y="3700488"/>
                </a:cubicBezTo>
                <a:close/>
                <a:moveTo>
                  <a:pt x="165999" y="3700488"/>
                </a:moveTo>
                <a:cubicBezTo>
                  <a:pt x="105572" y="3700488"/>
                  <a:pt x="56587" y="3749473"/>
                  <a:pt x="56587" y="3809900"/>
                </a:cubicBezTo>
                <a:lnTo>
                  <a:pt x="56587" y="4247534"/>
                </a:lnTo>
                <a:cubicBezTo>
                  <a:pt x="56587" y="4307961"/>
                  <a:pt x="105572" y="4356946"/>
                  <a:pt x="165999" y="4356946"/>
                </a:cubicBezTo>
                <a:lnTo>
                  <a:pt x="603632" y="4356946"/>
                </a:lnTo>
                <a:cubicBezTo>
                  <a:pt x="664059" y="4356946"/>
                  <a:pt x="713044" y="4307961"/>
                  <a:pt x="713044" y="4247534"/>
                </a:cubicBezTo>
                <a:lnTo>
                  <a:pt x="713044" y="3809900"/>
                </a:lnTo>
                <a:cubicBezTo>
                  <a:pt x="713044" y="3749473"/>
                  <a:pt x="664059" y="3700488"/>
                  <a:pt x="603632" y="3700488"/>
                </a:cubicBezTo>
                <a:close/>
                <a:moveTo>
                  <a:pt x="8540357" y="2971089"/>
                </a:moveTo>
                <a:cubicBezTo>
                  <a:pt x="8479930" y="2971089"/>
                  <a:pt x="8430945" y="3020074"/>
                  <a:pt x="8430945" y="3080501"/>
                </a:cubicBezTo>
                <a:lnTo>
                  <a:pt x="8430945" y="3518135"/>
                </a:lnTo>
                <a:cubicBezTo>
                  <a:pt x="8430945" y="3578562"/>
                  <a:pt x="8479930" y="3627547"/>
                  <a:pt x="8540357" y="3627547"/>
                </a:cubicBezTo>
                <a:lnTo>
                  <a:pt x="8977991" y="3627547"/>
                </a:lnTo>
                <a:cubicBezTo>
                  <a:pt x="9038418" y="3627547"/>
                  <a:pt x="9087403" y="3578562"/>
                  <a:pt x="9087403" y="3518135"/>
                </a:cubicBezTo>
                <a:lnTo>
                  <a:pt x="9087403" y="3080501"/>
                </a:lnTo>
                <a:cubicBezTo>
                  <a:pt x="9087403" y="3020074"/>
                  <a:pt x="9038418" y="2971089"/>
                  <a:pt x="8977991" y="2971089"/>
                </a:cubicBezTo>
                <a:close/>
                <a:moveTo>
                  <a:pt x="7778358" y="2971089"/>
                </a:moveTo>
                <a:cubicBezTo>
                  <a:pt x="7717931" y="2971089"/>
                  <a:pt x="7668946" y="3020074"/>
                  <a:pt x="7668946" y="3080501"/>
                </a:cubicBezTo>
                <a:lnTo>
                  <a:pt x="7668946" y="3518135"/>
                </a:lnTo>
                <a:cubicBezTo>
                  <a:pt x="7668946" y="3578562"/>
                  <a:pt x="7717931" y="3627547"/>
                  <a:pt x="7778358" y="3627547"/>
                </a:cubicBezTo>
                <a:lnTo>
                  <a:pt x="8215992" y="3627547"/>
                </a:lnTo>
                <a:cubicBezTo>
                  <a:pt x="8276419" y="3627547"/>
                  <a:pt x="8325404" y="3578562"/>
                  <a:pt x="8325404" y="3518135"/>
                </a:cubicBezTo>
                <a:lnTo>
                  <a:pt x="8325404" y="3080501"/>
                </a:lnTo>
                <a:cubicBezTo>
                  <a:pt x="8325404" y="3020074"/>
                  <a:pt x="8276419" y="2971089"/>
                  <a:pt x="8215992" y="2971089"/>
                </a:cubicBezTo>
                <a:close/>
                <a:moveTo>
                  <a:pt x="7023979" y="2971089"/>
                </a:moveTo>
                <a:cubicBezTo>
                  <a:pt x="6963552" y="2971089"/>
                  <a:pt x="6914567" y="3020074"/>
                  <a:pt x="6914567" y="3080501"/>
                </a:cubicBezTo>
                <a:lnTo>
                  <a:pt x="6914567" y="3518135"/>
                </a:lnTo>
                <a:cubicBezTo>
                  <a:pt x="6914567" y="3578562"/>
                  <a:pt x="6963552" y="3627547"/>
                  <a:pt x="7023979" y="3627547"/>
                </a:cubicBezTo>
                <a:lnTo>
                  <a:pt x="7461613" y="3627547"/>
                </a:lnTo>
                <a:cubicBezTo>
                  <a:pt x="7522040" y="3627547"/>
                  <a:pt x="7571025" y="3578562"/>
                  <a:pt x="7571025" y="3518135"/>
                </a:cubicBezTo>
                <a:lnTo>
                  <a:pt x="7571025" y="3080501"/>
                </a:lnTo>
                <a:cubicBezTo>
                  <a:pt x="7571025" y="3020074"/>
                  <a:pt x="7522040" y="2971089"/>
                  <a:pt x="7461613" y="2971089"/>
                </a:cubicBezTo>
                <a:close/>
                <a:moveTo>
                  <a:pt x="6261980" y="2971089"/>
                </a:moveTo>
                <a:cubicBezTo>
                  <a:pt x="6201553" y="2971089"/>
                  <a:pt x="6152568" y="3020074"/>
                  <a:pt x="6152568" y="3080501"/>
                </a:cubicBezTo>
                <a:lnTo>
                  <a:pt x="6152568" y="3518135"/>
                </a:lnTo>
                <a:cubicBezTo>
                  <a:pt x="6152568" y="3578562"/>
                  <a:pt x="6201553" y="3627547"/>
                  <a:pt x="6261980" y="3627547"/>
                </a:cubicBezTo>
                <a:lnTo>
                  <a:pt x="6699614" y="3627547"/>
                </a:lnTo>
                <a:cubicBezTo>
                  <a:pt x="6760041" y="3627547"/>
                  <a:pt x="6809026" y="3578562"/>
                  <a:pt x="6809026" y="3518135"/>
                </a:cubicBezTo>
                <a:lnTo>
                  <a:pt x="6809026" y="3080501"/>
                </a:lnTo>
                <a:cubicBezTo>
                  <a:pt x="6809026" y="3020074"/>
                  <a:pt x="6760041" y="2971089"/>
                  <a:pt x="6699614" y="2971089"/>
                </a:cubicBezTo>
                <a:close/>
                <a:moveTo>
                  <a:pt x="5499981" y="2971089"/>
                </a:moveTo>
                <a:cubicBezTo>
                  <a:pt x="5439554" y="2971089"/>
                  <a:pt x="5390569" y="3020074"/>
                  <a:pt x="5390569" y="3080501"/>
                </a:cubicBezTo>
                <a:lnTo>
                  <a:pt x="5390569" y="3518135"/>
                </a:lnTo>
                <a:cubicBezTo>
                  <a:pt x="5390569" y="3578562"/>
                  <a:pt x="5439554" y="3627547"/>
                  <a:pt x="5499981" y="3627547"/>
                </a:cubicBezTo>
                <a:lnTo>
                  <a:pt x="5937615" y="3627547"/>
                </a:lnTo>
                <a:cubicBezTo>
                  <a:pt x="5998042" y="3627547"/>
                  <a:pt x="6047027" y="3578562"/>
                  <a:pt x="6047027" y="3518135"/>
                </a:cubicBezTo>
                <a:lnTo>
                  <a:pt x="6047027" y="3080501"/>
                </a:lnTo>
                <a:cubicBezTo>
                  <a:pt x="6047027" y="3020074"/>
                  <a:pt x="5998042" y="2971089"/>
                  <a:pt x="5937615" y="2971089"/>
                </a:cubicBezTo>
                <a:close/>
                <a:moveTo>
                  <a:pt x="4737982" y="2971089"/>
                </a:moveTo>
                <a:cubicBezTo>
                  <a:pt x="4677555" y="2971089"/>
                  <a:pt x="4628570" y="3020074"/>
                  <a:pt x="4628570" y="3080501"/>
                </a:cubicBezTo>
                <a:lnTo>
                  <a:pt x="4628570" y="3518135"/>
                </a:lnTo>
                <a:cubicBezTo>
                  <a:pt x="4628570" y="3578562"/>
                  <a:pt x="4677555" y="3627547"/>
                  <a:pt x="4737982" y="3627547"/>
                </a:cubicBezTo>
                <a:lnTo>
                  <a:pt x="5175616" y="3627547"/>
                </a:lnTo>
                <a:cubicBezTo>
                  <a:pt x="5236043" y="3627547"/>
                  <a:pt x="5285028" y="3578562"/>
                  <a:pt x="5285028" y="3518135"/>
                </a:cubicBezTo>
                <a:lnTo>
                  <a:pt x="5285028" y="3080501"/>
                </a:lnTo>
                <a:cubicBezTo>
                  <a:pt x="5285028" y="3020074"/>
                  <a:pt x="5236043" y="2971089"/>
                  <a:pt x="5175616" y="2971089"/>
                </a:cubicBezTo>
                <a:close/>
                <a:moveTo>
                  <a:pt x="3975991" y="2971089"/>
                </a:moveTo>
                <a:cubicBezTo>
                  <a:pt x="3915564" y="2971089"/>
                  <a:pt x="3866579" y="3020074"/>
                  <a:pt x="3866579" y="3080501"/>
                </a:cubicBezTo>
                <a:lnTo>
                  <a:pt x="3866579" y="3518135"/>
                </a:lnTo>
                <a:cubicBezTo>
                  <a:pt x="3866579" y="3578562"/>
                  <a:pt x="3915564" y="3627547"/>
                  <a:pt x="3975991" y="3627547"/>
                </a:cubicBezTo>
                <a:lnTo>
                  <a:pt x="4413617" y="3627547"/>
                </a:lnTo>
                <a:cubicBezTo>
                  <a:pt x="4474044" y="3627547"/>
                  <a:pt x="4523029" y="3578562"/>
                  <a:pt x="4523029" y="3518135"/>
                </a:cubicBezTo>
                <a:lnTo>
                  <a:pt x="4523029" y="3080501"/>
                </a:lnTo>
                <a:cubicBezTo>
                  <a:pt x="4523029" y="3020074"/>
                  <a:pt x="4474044" y="2971089"/>
                  <a:pt x="4413617" y="2971089"/>
                </a:cubicBezTo>
                <a:close/>
                <a:moveTo>
                  <a:pt x="3213993" y="2971089"/>
                </a:moveTo>
                <a:cubicBezTo>
                  <a:pt x="3153566" y="2971089"/>
                  <a:pt x="3104581" y="3020074"/>
                  <a:pt x="3104581" y="3080501"/>
                </a:cubicBezTo>
                <a:lnTo>
                  <a:pt x="3104581" y="3518135"/>
                </a:lnTo>
                <a:cubicBezTo>
                  <a:pt x="3104581" y="3578562"/>
                  <a:pt x="3153566" y="3627547"/>
                  <a:pt x="3213993" y="3627547"/>
                </a:cubicBezTo>
                <a:lnTo>
                  <a:pt x="3651627" y="3627547"/>
                </a:lnTo>
                <a:cubicBezTo>
                  <a:pt x="3712054" y="3627547"/>
                  <a:pt x="3761039" y="3578562"/>
                  <a:pt x="3761039" y="3518135"/>
                </a:cubicBezTo>
                <a:lnTo>
                  <a:pt x="3761039" y="3080501"/>
                </a:lnTo>
                <a:cubicBezTo>
                  <a:pt x="3761039" y="3020074"/>
                  <a:pt x="3712054" y="2971089"/>
                  <a:pt x="3651627" y="2971089"/>
                </a:cubicBezTo>
                <a:close/>
                <a:moveTo>
                  <a:pt x="2451995" y="2971089"/>
                </a:moveTo>
                <a:cubicBezTo>
                  <a:pt x="2391569" y="2971089"/>
                  <a:pt x="2342584" y="3020074"/>
                  <a:pt x="2342584" y="3080501"/>
                </a:cubicBezTo>
                <a:lnTo>
                  <a:pt x="2342584" y="3518135"/>
                </a:lnTo>
                <a:cubicBezTo>
                  <a:pt x="2342584" y="3578562"/>
                  <a:pt x="2391569" y="3627547"/>
                  <a:pt x="2451995" y="3627547"/>
                </a:cubicBezTo>
                <a:lnTo>
                  <a:pt x="2889629" y="3627547"/>
                </a:lnTo>
                <a:cubicBezTo>
                  <a:pt x="2950055" y="3627547"/>
                  <a:pt x="2999040" y="3578562"/>
                  <a:pt x="2999040" y="3518135"/>
                </a:cubicBezTo>
                <a:lnTo>
                  <a:pt x="2999040" y="3080501"/>
                </a:lnTo>
                <a:cubicBezTo>
                  <a:pt x="2999040" y="3020074"/>
                  <a:pt x="2950055" y="2971089"/>
                  <a:pt x="2889629" y="2971089"/>
                </a:cubicBezTo>
                <a:close/>
                <a:moveTo>
                  <a:pt x="1689997" y="2971089"/>
                </a:moveTo>
                <a:cubicBezTo>
                  <a:pt x="1629569" y="2971089"/>
                  <a:pt x="1580587" y="3020074"/>
                  <a:pt x="1580587" y="3080501"/>
                </a:cubicBezTo>
                <a:lnTo>
                  <a:pt x="1580587" y="3518135"/>
                </a:lnTo>
                <a:cubicBezTo>
                  <a:pt x="1580587" y="3578562"/>
                  <a:pt x="1629569" y="3627547"/>
                  <a:pt x="1689997" y="3627547"/>
                </a:cubicBezTo>
                <a:lnTo>
                  <a:pt x="2127633" y="3627547"/>
                </a:lnTo>
                <a:cubicBezTo>
                  <a:pt x="2188060" y="3627547"/>
                  <a:pt x="2237045" y="3578562"/>
                  <a:pt x="2237045" y="3518135"/>
                </a:cubicBezTo>
                <a:lnTo>
                  <a:pt x="2237045" y="3080501"/>
                </a:lnTo>
                <a:cubicBezTo>
                  <a:pt x="2237045" y="3020074"/>
                  <a:pt x="2188060" y="2971089"/>
                  <a:pt x="2127633" y="2971089"/>
                </a:cubicBezTo>
                <a:close/>
                <a:moveTo>
                  <a:pt x="927996" y="2971089"/>
                </a:moveTo>
                <a:cubicBezTo>
                  <a:pt x="867569" y="2971089"/>
                  <a:pt x="818584" y="3020074"/>
                  <a:pt x="818584" y="3080501"/>
                </a:cubicBezTo>
                <a:lnTo>
                  <a:pt x="818584" y="3518135"/>
                </a:lnTo>
                <a:cubicBezTo>
                  <a:pt x="818584" y="3578562"/>
                  <a:pt x="867569" y="3627547"/>
                  <a:pt x="927996" y="3627547"/>
                </a:cubicBezTo>
                <a:lnTo>
                  <a:pt x="1365637" y="3627547"/>
                </a:lnTo>
                <a:cubicBezTo>
                  <a:pt x="1426065" y="3627547"/>
                  <a:pt x="1475050" y="3578562"/>
                  <a:pt x="1475050" y="3518135"/>
                </a:cubicBezTo>
                <a:lnTo>
                  <a:pt x="1475050" y="3080501"/>
                </a:lnTo>
                <a:cubicBezTo>
                  <a:pt x="1475050" y="3020074"/>
                  <a:pt x="1426065" y="2971089"/>
                  <a:pt x="1365637" y="2971089"/>
                </a:cubicBezTo>
                <a:close/>
                <a:moveTo>
                  <a:pt x="165999" y="2971089"/>
                </a:moveTo>
                <a:cubicBezTo>
                  <a:pt x="105572" y="2971089"/>
                  <a:pt x="56587" y="3020074"/>
                  <a:pt x="56587" y="3080501"/>
                </a:cubicBezTo>
                <a:lnTo>
                  <a:pt x="56587" y="3518135"/>
                </a:lnTo>
                <a:cubicBezTo>
                  <a:pt x="56587" y="3578562"/>
                  <a:pt x="105572" y="3627547"/>
                  <a:pt x="165999" y="3627547"/>
                </a:cubicBezTo>
                <a:lnTo>
                  <a:pt x="603632" y="3627547"/>
                </a:lnTo>
                <a:cubicBezTo>
                  <a:pt x="664059" y="3627547"/>
                  <a:pt x="713044" y="3578562"/>
                  <a:pt x="713044" y="3518135"/>
                </a:cubicBezTo>
                <a:lnTo>
                  <a:pt x="713044" y="3080501"/>
                </a:lnTo>
                <a:cubicBezTo>
                  <a:pt x="713044" y="3020074"/>
                  <a:pt x="664059" y="2971089"/>
                  <a:pt x="603632" y="2971089"/>
                </a:cubicBezTo>
                <a:close/>
                <a:moveTo>
                  <a:pt x="8540357" y="2245338"/>
                </a:moveTo>
                <a:cubicBezTo>
                  <a:pt x="8479930" y="2245338"/>
                  <a:pt x="8430945" y="2294323"/>
                  <a:pt x="8430945" y="2354750"/>
                </a:cubicBezTo>
                <a:lnTo>
                  <a:pt x="8430945" y="2792384"/>
                </a:lnTo>
                <a:cubicBezTo>
                  <a:pt x="8430945" y="2852811"/>
                  <a:pt x="8479930" y="2901796"/>
                  <a:pt x="8540357" y="2901796"/>
                </a:cubicBezTo>
                <a:lnTo>
                  <a:pt x="8977991" y="2901796"/>
                </a:lnTo>
                <a:cubicBezTo>
                  <a:pt x="9038418" y="2901796"/>
                  <a:pt x="9087403" y="2852811"/>
                  <a:pt x="9087403" y="2792384"/>
                </a:cubicBezTo>
                <a:lnTo>
                  <a:pt x="9087403" y="2354750"/>
                </a:lnTo>
                <a:cubicBezTo>
                  <a:pt x="9087403" y="2294323"/>
                  <a:pt x="9038418" y="2245338"/>
                  <a:pt x="8977991" y="2245338"/>
                </a:cubicBezTo>
                <a:close/>
                <a:moveTo>
                  <a:pt x="7778358" y="2245338"/>
                </a:moveTo>
                <a:cubicBezTo>
                  <a:pt x="7717931" y="2245338"/>
                  <a:pt x="7668946" y="2294323"/>
                  <a:pt x="7668946" y="2354750"/>
                </a:cubicBezTo>
                <a:lnTo>
                  <a:pt x="7668946" y="2792384"/>
                </a:lnTo>
                <a:cubicBezTo>
                  <a:pt x="7668946" y="2852811"/>
                  <a:pt x="7717931" y="2901796"/>
                  <a:pt x="7778358" y="2901796"/>
                </a:cubicBezTo>
                <a:lnTo>
                  <a:pt x="8215992" y="2901796"/>
                </a:lnTo>
                <a:cubicBezTo>
                  <a:pt x="8276419" y="2901796"/>
                  <a:pt x="8325404" y="2852811"/>
                  <a:pt x="8325404" y="2792384"/>
                </a:cubicBezTo>
                <a:lnTo>
                  <a:pt x="8325404" y="2354750"/>
                </a:lnTo>
                <a:cubicBezTo>
                  <a:pt x="8325404" y="2294323"/>
                  <a:pt x="8276419" y="2245338"/>
                  <a:pt x="8215992" y="2245338"/>
                </a:cubicBezTo>
                <a:close/>
                <a:moveTo>
                  <a:pt x="7023979" y="2245338"/>
                </a:moveTo>
                <a:cubicBezTo>
                  <a:pt x="6963552" y="2245338"/>
                  <a:pt x="6914567" y="2294323"/>
                  <a:pt x="6914567" y="2354750"/>
                </a:cubicBezTo>
                <a:lnTo>
                  <a:pt x="6914567" y="2792384"/>
                </a:lnTo>
                <a:cubicBezTo>
                  <a:pt x="6914567" y="2852811"/>
                  <a:pt x="6963552" y="2901796"/>
                  <a:pt x="7023979" y="2901796"/>
                </a:cubicBezTo>
                <a:lnTo>
                  <a:pt x="7461613" y="2901796"/>
                </a:lnTo>
                <a:cubicBezTo>
                  <a:pt x="7522040" y="2901796"/>
                  <a:pt x="7571025" y="2852811"/>
                  <a:pt x="7571025" y="2792384"/>
                </a:cubicBezTo>
                <a:lnTo>
                  <a:pt x="7571025" y="2354750"/>
                </a:lnTo>
                <a:cubicBezTo>
                  <a:pt x="7571025" y="2294323"/>
                  <a:pt x="7522040" y="2245338"/>
                  <a:pt x="7461613" y="2245338"/>
                </a:cubicBezTo>
                <a:close/>
                <a:moveTo>
                  <a:pt x="6261980" y="2245338"/>
                </a:moveTo>
                <a:cubicBezTo>
                  <a:pt x="6201553" y="2245338"/>
                  <a:pt x="6152568" y="2294323"/>
                  <a:pt x="6152568" y="2354750"/>
                </a:cubicBezTo>
                <a:lnTo>
                  <a:pt x="6152568" y="2792384"/>
                </a:lnTo>
                <a:cubicBezTo>
                  <a:pt x="6152568" y="2852811"/>
                  <a:pt x="6201553" y="2901796"/>
                  <a:pt x="6261980" y="2901796"/>
                </a:cubicBezTo>
                <a:lnTo>
                  <a:pt x="6699614" y="2901796"/>
                </a:lnTo>
                <a:cubicBezTo>
                  <a:pt x="6760041" y="2901796"/>
                  <a:pt x="6809026" y="2852811"/>
                  <a:pt x="6809026" y="2792384"/>
                </a:cubicBezTo>
                <a:lnTo>
                  <a:pt x="6809026" y="2354750"/>
                </a:lnTo>
                <a:cubicBezTo>
                  <a:pt x="6809026" y="2294323"/>
                  <a:pt x="6760041" y="2245338"/>
                  <a:pt x="6699614" y="2245338"/>
                </a:cubicBezTo>
                <a:close/>
                <a:moveTo>
                  <a:pt x="5499981" y="2245338"/>
                </a:moveTo>
                <a:cubicBezTo>
                  <a:pt x="5439554" y="2245338"/>
                  <a:pt x="5390569" y="2294323"/>
                  <a:pt x="5390569" y="2354750"/>
                </a:cubicBezTo>
                <a:lnTo>
                  <a:pt x="5390569" y="2792384"/>
                </a:lnTo>
                <a:cubicBezTo>
                  <a:pt x="5390569" y="2852811"/>
                  <a:pt x="5439554" y="2901796"/>
                  <a:pt x="5499981" y="2901796"/>
                </a:cubicBezTo>
                <a:lnTo>
                  <a:pt x="5937615" y="2901796"/>
                </a:lnTo>
                <a:cubicBezTo>
                  <a:pt x="5998042" y="2901796"/>
                  <a:pt x="6047027" y="2852811"/>
                  <a:pt x="6047027" y="2792384"/>
                </a:cubicBezTo>
                <a:lnTo>
                  <a:pt x="6047027" y="2354750"/>
                </a:lnTo>
                <a:cubicBezTo>
                  <a:pt x="6047027" y="2294323"/>
                  <a:pt x="5998042" y="2245338"/>
                  <a:pt x="5937615" y="2245338"/>
                </a:cubicBezTo>
                <a:close/>
                <a:moveTo>
                  <a:pt x="4737982" y="2245338"/>
                </a:moveTo>
                <a:cubicBezTo>
                  <a:pt x="4677555" y="2245338"/>
                  <a:pt x="4628570" y="2294323"/>
                  <a:pt x="4628570" y="2354750"/>
                </a:cubicBezTo>
                <a:lnTo>
                  <a:pt x="4628570" y="2792384"/>
                </a:lnTo>
                <a:cubicBezTo>
                  <a:pt x="4628570" y="2852811"/>
                  <a:pt x="4677555" y="2901796"/>
                  <a:pt x="4737982" y="2901796"/>
                </a:cubicBezTo>
                <a:lnTo>
                  <a:pt x="5175616" y="2901796"/>
                </a:lnTo>
                <a:cubicBezTo>
                  <a:pt x="5236043" y="2901796"/>
                  <a:pt x="5285028" y="2852811"/>
                  <a:pt x="5285028" y="2792384"/>
                </a:cubicBezTo>
                <a:lnTo>
                  <a:pt x="5285028" y="2354750"/>
                </a:lnTo>
                <a:cubicBezTo>
                  <a:pt x="5285028" y="2294323"/>
                  <a:pt x="5236043" y="2245338"/>
                  <a:pt x="5175616" y="2245338"/>
                </a:cubicBezTo>
                <a:close/>
                <a:moveTo>
                  <a:pt x="3975991" y="2245338"/>
                </a:moveTo>
                <a:cubicBezTo>
                  <a:pt x="3915564" y="2245338"/>
                  <a:pt x="3866579" y="2294323"/>
                  <a:pt x="3866579" y="2354750"/>
                </a:cubicBezTo>
                <a:lnTo>
                  <a:pt x="3866579" y="2792384"/>
                </a:lnTo>
                <a:cubicBezTo>
                  <a:pt x="3866579" y="2852811"/>
                  <a:pt x="3915564" y="2901796"/>
                  <a:pt x="3975991" y="2901796"/>
                </a:cubicBezTo>
                <a:lnTo>
                  <a:pt x="4413617" y="2901796"/>
                </a:lnTo>
                <a:cubicBezTo>
                  <a:pt x="4474044" y="2901796"/>
                  <a:pt x="4523029" y="2852811"/>
                  <a:pt x="4523029" y="2792384"/>
                </a:cubicBezTo>
                <a:lnTo>
                  <a:pt x="4523029" y="2354750"/>
                </a:lnTo>
                <a:cubicBezTo>
                  <a:pt x="4523029" y="2294323"/>
                  <a:pt x="4474044" y="2245338"/>
                  <a:pt x="4413617" y="2245338"/>
                </a:cubicBezTo>
                <a:close/>
                <a:moveTo>
                  <a:pt x="3213993" y="2245338"/>
                </a:moveTo>
                <a:cubicBezTo>
                  <a:pt x="3153566" y="2245338"/>
                  <a:pt x="3104581" y="2294323"/>
                  <a:pt x="3104581" y="2354750"/>
                </a:cubicBezTo>
                <a:lnTo>
                  <a:pt x="3104581" y="2792384"/>
                </a:lnTo>
                <a:cubicBezTo>
                  <a:pt x="3104581" y="2852811"/>
                  <a:pt x="3153566" y="2901796"/>
                  <a:pt x="3213993" y="2901796"/>
                </a:cubicBezTo>
                <a:lnTo>
                  <a:pt x="3651627" y="2901796"/>
                </a:lnTo>
                <a:cubicBezTo>
                  <a:pt x="3712054" y="2901796"/>
                  <a:pt x="3761040" y="2852811"/>
                  <a:pt x="3761040" y="2792384"/>
                </a:cubicBezTo>
                <a:lnTo>
                  <a:pt x="3761040" y="2354750"/>
                </a:lnTo>
                <a:cubicBezTo>
                  <a:pt x="3761040" y="2294323"/>
                  <a:pt x="3712054" y="2245338"/>
                  <a:pt x="3651627" y="2245338"/>
                </a:cubicBezTo>
                <a:close/>
                <a:moveTo>
                  <a:pt x="2451995" y="2245338"/>
                </a:moveTo>
                <a:cubicBezTo>
                  <a:pt x="2391569" y="2245338"/>
                  <a:pt x="2342584" y="2294323"/>
                  <a:pt x="2342584" y="2354750"/>
                </a:cubicBezTo>
                <a:lnTo>
                  <a:pt x="2342584" y="2792384"/>
                </a:lnTo>
                <a:cubicBezTo>
                  <a:pt x="2342584" y="2852811"/>
                  <a:pt x="2391569" y="2901796"/>
                  <a:pt x="2451995" y="2901796"/>
                </a:cubicBezTo>
                <a:lnTo>
                  <a:pt x="2889629" y="2901796"/>
                </a:lnTo>
                <a:cubicBezTo>
                  <a:pt x="2950055" y="2901796"/>
                  <a:pt x="2999040" y="2852811"/>
                  <a:pt x="2999040" y="2792384"/>
                </a:cubicBezTo>
                <a:lnTo>
                  <a:pt x="2999040" y="2354750"/>
                </a:lnTo>
                <a:cubicBezTo>
                  <a:pt x="2999040" y="2294323"/>
                  <a:pt x="2950055" y="2245338"/>
                  <a:pt x="2889629" y="2245338"/>
                </a:cubicBezTo>
                <a:close/>
                <a:moveTo>
                  <a:pt x="1689997" y="2245338"/>
                </a:moveTo>
                <a:cubicBezTo>
                  <a:pt x="1629570" y="2245338"/>
                  <a:pt x="1580587" y="2294323"/>
                  <a:pt x="1580587" y="2354750"/>
                </a:cubicBezTo>
                <a:lnTo>
                  <a:pt x="1580587" y="2792384"/>
                </a:lnTo>
                <a:cubicBezTo>
                  <a:pt x="1580587" y="2852811"/>
                  <a:pt x="1629570" y="2901796"/>
                  <a:pt x="1689997" y="2901796"/>
                </a:cubicBezTo>
                <a:lnTo>
                  <a:pt x="2127634" y="2901796"/>
                </a:lnTo>
                <a:cubicBezTo>
                  <a:pt x="2188060" y="2901796"/>
                  <a:pt x="2237045" y="2852811"/>
                  <a:pt x="2237045" y="2792384"/>
                </a:cubicBezTo>
                <a:lnTo>
                  <a:pt x="2237045" y="2354750"/>
                </a:lnTo>
                <a:cubicBezTo>
                  <a:pt x="2237045" y="2294323"/>
                  <a:pt x="2188060" y="2245338"/>
                  <a:pt x="2127634" y="2245338"/>
                </a:cubicBezTo>
                <a:close/>
                <a:moveTo>
                  <a:pt x="927996" y="2245338"/>
                </a:moveTo>
                <a:cubicBezTo>
                  <a:pt x="867569" y="2245338"/>
                  <a:pt x="818584" y="2294323"/>
                  <a:pt x="818584" y="2354750"/>
                </a:cubicBezTo>
                <a:lnTo>
                  <a:pt x="818584" y="2792384"/>
                </a:lnTo>
                <a:cubicBezTo>
                  <a:pt x="818584" y="2852811"/>
                  <a:pt x="867569" y="2901796"/>
                  <a:pt x="927996" y="2901796"/>
                </a:cubicBezTo>
                <a:lnTo>
                  <a:pt x="1365637" y="2901796"/>
                </a:lnTo>
                <a:cubicBezTo>
                  <a:pt x="1426065" y="2901796"/>
                  <a:pt x="1475051" y="2852811"/>
                  <a:pt x="1475051" y="2792384"/>
                </a:cubicBezTo>
                <a:lnTo>
                  <a:pt x="1475051" y="2354750"/>
                </a:lnTo>
                <a:cubicBezTo>
                  <a:pt x="1475051" y="2294323"/>
                  <a:pt x="1426065" y="2245338"/>
                  <a:pt x="1365637" y="2245338"/>
                </a:cubicBezTo>
                <a:close/>
                <a:moveTo>
                  <a:pt x="165999" y="2245338"/>
                </a:moveTo>
                <a:cubicBezTo>
                  <a:pt x="105572" y="2245338"/>
                  <a:pt x="56587" y="2294323"/>
                  <a:pt x="56587" y="2354750"/>
                </a:cubicBezTo>
                <a:lnTo>
                  <a:pt x="56587" y="2792384"/>
                </a:lnTo>
                <a:cubicBezTo>
                  <a:pt x="56587" y="2852811"/>
                  <a:pt x="105572" y="2901796"/>
                  <a:pt x="165999" y="2901796"/>
                </a:cubicBezTo>
                <a:lnTo>
                  <a:pt x="603632" y="2901796"/>
                </a:lnTo>
                <a:cubicBezTo>
                  <a:pt x="664059" y="2901796"/>
                  <a:pt x="713044" y="2852811"/>
                  <a:pt x="713044" y="2792384"/>
                </a:cubicBezTo>
                <a:lnTo>
                  <a:pt x="713044" y="2354750"/>
                </a:lnTo>
                <a:cubicBezTo>
                  <a:pt x="713044" y="2294323"/>
                  <a:pt x="664059" y="2245338"/>
                  <a:pt x="603632" y="2245338"/>
                </a:cubicBezTo>
                <a:close/>
                <a:moveTo>
                  <a:pt x="165999" y="1515948"/>
                </a:moveTo>
                <a:cubicBezTo>
                  <a:pt x="105572" y="1515948"/>
                  <a:pt x="56587" y="1564934"/>
                  <a:pt x="56587" y="1625361"/>
                </a:cubicBezTo>
                <a:lnTo>
                  <a:pt x="56587" y="2062996"/>
                </a:lnTo>
                <a:cubicBezTo>
                  <a:pt x="56587" y="2123413"/>
                  <a:pt x="105572" y="2172398"/>
                  <a:pt x="165999" y="2172398"/>
                </a:cubicBezTo>
                <a:lnTo>
                  <a:pt x="603632" y="2172398"/>
                </a:lnTo>
                <a:cubicBezTo>
                  <a:pt x="664059" y="2172398"/>
                  <a:pt x="713044" y="2123413"/>
                  <a:pt x="713044" y="2062996"/>
                </a:cubicBezTo>
                <a:lnTo>
                  <a:pt x="713044" y="1625361"/>
                </a:lnTo>
                <a:cubicBezTo>
                  <a:pt x="713044" y="1564934"/>
                  <a:pt x="664059" y="1515948"/>
                  <a:pt x="603632" y="1515948"/>
                </a:cubicBezTo>
                <a:close/>
                <a:moveTo>
                  <a:pt x="927996" y="1515947"/>
                </a:moveTo>
                <a:cubicBezTo>
                  <a:pt x="867569" y="1515947"/>
                  <a:pt x="818584" y="1564933"/>
                  <a:pt x="818584" y="1625360"/>
                </a:cubicBezTo>
                <a:lnTo>
                  <a:pt x="818584" y="2062995"/>
                </a:lnTo>
                <a:cubicBezTo>
                  <a:pt x="818584" y="2123413"/>
                  <a:pt x="867569" y="2172398"/>
                  <a:pt x="927996" y="2172398"/>
                </a:cubicBezTo>
                <a:lnTo>
                  <a:pt x="1365637" y="2172398"/>
                </a:lnTo>
                <a:cubicBezTo>
                  <a:pt x="1426065" y="2172398"/>
                  <a:pt x="1475051" y="2123413"/>
                  <a:pt x="1475051" y="2062995"/>
                </a:cubicBezTo>
                <a:lnTo>
                  <a:pt x="1475051" y="1625360"/>
                </a:lnTo>
                <a:cubicBezTo>
                  <a:pt x="1475051" y="1564933"/>
                  <a:pt x="1426065" y="1515947"/>
                  <a:pt x="1365637" y="1515947"/>
                </a:cubicBezTo>
                <a:close/>
                <a:moveTo>
                  <a:pt x="1689997" y="1515947"/>
                </a:moveTo>
                <a:cubicBezTo>
                  <a:pt x="1629570" y="1515947"/>
                  <a:pt x="1580588" y="1564932"/>
                  <a:pt x="1580588" y="1625359"/>
                </a:cubicBezTo>
                <a:lnTo>
                  <a:pt x="1580588" y="2062994"/>
                </a:lnTo>
                <a:cubicBezTo>
                  <a:pt x="1580588" y="2123413"/>
                  <a:pt x="1629570" y="2172398"/>
                  <a:pt x="1689997" y="2172398"/>
                </a:cubicBezTo>
                <a:lnTo>
                  <a:pt x="2127634" y="2172398"/>
                </a:lnTo>
                <a:cubicBezTo>
                  <a:pt x="2188060" y="2172398"/>
                  <a:pt x="2237045" y="2123413"/>
                  <a:pt x="2237045" y="2062994"/>
                </a:cubicBezTo>
                <a:lnTo>
                  <a:pt x="2237045" y="1625359"/>
                </a:lnTo>
                <a:cubicBezTo>
                  <a:pt x="2237045" y="1564932"/>
                  <a:pt x="2188060" y="1515947"/>
                  <a:pt x="2127634" y="1515947"/>
                </a:cubicBezTo>
                <a:close/>
                <a:moveTo>
                  <a:pt x="2451996" y="1515946"/>
                </a:moveTo>
                <a:cubicBezTo>
                  <a:pt x="2391569" y="1515946"/>
                  <a:pt x="2342584" y="1564931"/>
                  <a:pt x="2342584" y="1625359"/>
                </a:cubicBezTo>
                <a:lnTo>
                  <a:pt x="2342584" y="2062993"/>
                </a:lnTo>
                <a:cubicBezTo>
                  <a:pt x="2342584" y="2123413"/>
                  <a:pt x="2391569" y="2172398"/>
                  <a:pt x="2451996" y="2172398"/>
                </a:cubicBezTo>
                <a:lnTo>
                  <a:pt x="2889629" y="2172398"/>
                </a:lnTo>
                <a:cubicBezTo>
                  <a:pt x="2950056" y="2172398"/>
                  <a:pt x="2999041" y="2123413"/>
                  <a:pt x="2999041" y="2062993"/>
                </a:cubicBezTo>
                <a:lnTo>
                  <a:pt x="2999041" y="1625359"/>
                </a:lnTo>
                <a:cubicBezTo>
                  <a:pt x="2999041" y="1564931"/>
                  <a:pt x="2950056" y="1515946"/>
                  <a:pt x="2889629" y="1515946"/>
                </a:cubicBezTo>
                <a:close/>
                <a:moveTo>
                  <a:pt x="3213993" y="1515945"/>
                </a:moveTo>
                <a:cubicBezTo>
                  <a:pt x="3153566" y="1515945"/>
                  <a:pt x="3104581" y="1564931"/>
                  <a:pt x="3104581" y="1625358"/>
                </a:cubicBezTo>
                <a:lnTo>
                  <a:pt x="3104581" y="2062992"/>
                </a:lnTo>
                <a:cubicBezTo>
                  <a:pt x="3104581" y="2123413"/>
                  <a:pt x="3153566" y="2172398"/>
                  <a:pt x="3213993" y="2172398"/>
                </a:cubicBezTo>
                <a:lnTo>
                  <a:pt x="3651628" y="2172398"/>
                </a:lnTo>
                <a:cubicBezTo>
                  <a:pt x="3712054" y="2172398"/>
                  <a:pt x="3761040" y="2123413"/>
                  <a:pt x="3761040" y="2062992"/>
                </a:cubicBezTo>
                <a:lnTo>
                  <a:pt x="3761040" y="1625358"/>
                </a:lnTo>
                <a:cubicBezTo>
                  <a:pt x="3761040" y="1564931"/>
                  <a:pt x="3712054" y="1515945"/>
                  <a:pt x="3651628" y="1515945"/>
                </a:cubicBezTo>
                <a:close/>
                <a:moveTo>
                  <a:pt x="3975991" y="1515945"/>
                </a:moveTo>
                <a:cubicBezTo>
                  <a:pt x="3915564" y="1515945"/>
                  <a:pt x="3866579" y="1564930"/>
                  <a:pt x="3866579" y="1625357"/>
                </a:cubicBezTo>
                <a:lnTo>
                  <a:pt x="3866579" y="2062992"/>
                </a:lnTo>
                <a:cubicBezTo>
                  <a:pt x="3866579" y="2123413"/>
                  <a:pt x="3915564" y="2172398"/>
                  <a:pt x="3975991" y="2172398"/>
                </a:cubicBezTo>
                <a:lnTo>
                  <a:pt x="4413617" y="2172398"/>
                </a:lnTo>
                <a:cubicBezTo>
                  <a:pt x="4474044" y="2172398"/>
                  <a:pt x="4523029" y="2123413"/>
                  <a:pt x="4523029" y="2062992"/>
                </a:cubicBezTo>
                <a:lnTo>
                  <a:pt x="4523029" y="1625357"/>
                </a:lnTo>
                <a:cubicBezTo>
                  <a:pt x="4523029" y="1564930"/>
                  <a:pt x="4474044" y="1515945"/>
                  <a:pt x="4413617" y="1515945"/>
                </a:cubicBezTo>
                <a:close/>
                <a:moveTo>
                  <a:pt x="4737982" y="1515944"/>
                </a:moveTo>
                <a:cubicBezTo>
                  <a:pt x="4677555" y="1515944"/>
                  <a:pt x="4628570" y="1564929"/>
                  <a:pt x="4628570" y="1625356"/>
                </a:cubicBezTo>
                <a:lnTo>
                  <a:pt x="4628570" y="2062991"/>
                </a:lnTo>
                <a:cubicBezTo>
                  <a:pt x="4628570" y="2123413"/>
                  <a:pt x="4677555" y="2172398"/>
                  <a:pt x="4737982" y="2172398"/>
                </a:cubicBezTo>
                <a:lnTo>
                  <a:pt x="5175616" y="2172398"/>
                </a:lnTo>
                <a:cubicBezTo>
                  <a:pt x="5236043" y="2172398"/>
                  <a:pt x="5285028" y="2123413"/>
                  <a:pt x="5285028" y="2062991"/>
                </a:cubicBezTo>
                <a:lnTo>
                  <a:pt x="5285028" y="1625356"/>
                </a:lnTo>
                <a:cubicBezTo>
                  <a:pt x="5285028" y="1564929"/>
                  <a:pt x="5236043" y="1515944"/>
                  <a:pt x="5175616" y="1515944"/>
                </a:cubicBezTo>
                <a:close/>
                <a:moveTo>
                  <a:pt x="5499981" y="1515943"/>
                </a:moveTo>
                <a:cubicBezTo>
                  <a:pt x="5439554" y="1515943"/>
                  <a:pt x="5390569" y="1564929"/>
                  <a:pt x="5390569" y="1625356"/>
                </a:cubicBezTo>
                <a:lnTo>
                  <a:pt x="5390569" y="2062990"/>
                </a:lnTo>
                <a:cubicBezTo>
                  <a:pt x="5390569" y="2123413"/>
                  <a:pt x="5439554" y="2172398"/>
                  <a:pt x="5499981" y="2172398"/>
                </a:cubicBezTo>
                <a:lnTo>
                  <a:pt x="5937615" y="2172398"/>
                </a:lnTo>
                <a:cubicBezTo>
                  <a:pt x="5998042" y="2172398"/>
                  <a:pt x="6047027" y="2123413"/>
                  <a:pt x="6047027" y="2062990"/>
                </a:cubicBezTo>
                <a:lnTo>
                  <a:pt x="6047027" y="1625356"/>
                </a:lnTo>
                <a:cubicBezTo>
                  <a:pt x="6047027" y="1564929"/>
                  <a:pt x="5998042" y="1515943"/>
                  <a:pt x="5937615" y="1515943"/>
                </a:cubicBezTo>
                <a:close/>
                <a:moveTo>
                  <a:pt x="6261980" y="1515943"/>
                </a:moveTo>
                <a:cubicBezTo>
                  <a:pt x="6201553" y="1515943"/>
                  <a:pt x="6152568" y="1564928"/>
                  <a:pt x="6152568" y="1625355"/>
                </a:cubicBezTo>
                <a:lnTo>
                  <a:pt x="6152568" y="2062989"/>
                </a:lnTo>
                <a:cubicBezTo>
                  <a:pt x="6152568" y="2123413"/>
                  <a:pt x="6201553" y="2172398"/>
                  <a:pt x="6261980" y="2172398"/>
                </a:cubicBezTo>
                <a:lnTo>
                  <a:pt x="6699614" y="2172398"/>
                </a:lnTo>
                <a:cubicBezTo>
                  <a:pt x="6760041" y="2172398"/>
                  <a:pt x="6809026" y="2123413"/>
                  <a:pt x="6809026" y="2062989"/>
                </a:cubicBezTo>
                <a:lnTo>
                  <a:pt x="6809026" y="1625355"/>
                </a:lnTo>
                <a:cubicBezTo>
                  <a:pt x="6809026" y="1564928"/>
                  <a:pt x="6760041" y="1515943"/>
                  <a:pt x="6699614" y="1515943"/>
                </a:cubicBezTo>
                <a:close/>
                <a:moveTo>
                  <a:pt x="7023979" y="1515942"/>
                </a:moveTo>
                <a:cubicBezTo>
                  <a:pt x="6963552" y="1515942"/>
                  <a:pt x="6914567" y="1564927"/>
                  <a:pt x="6914567" y="1625354"/>
                </a:cubicBezTo>
                <a:lnTo>
                  <a:pt x="6914567" y="2062988"/>
                </a:lnTo>
                <a:cubicBezTo>
                  <a:pt x="6914567" y="2123413"/>
                  <a:pt x="6963552" y="2172398"/>
                  <a:pt x="7023979" y="2172398"/>
                </a:cubicBezTo>
                <a:lnTo>
                  <a:pt x="7461613" y="2172398"/>
                </a:lnTo>
                <a:cubicBezTo>
                  <a:pt x="7522040" y="2172398"/>
                  <a:pt x="7571025" y="2123413"/>
                  <a:pt x="7571025" y="2062988"/>
                </a:cubicBezTo>
                <a:lnTo>
                  <a:pt x="7571025" y="1625354"/>
                </a:lnTo>
                <a:cubicBezTo>
                  <a:pt x="7571025" y="1564927"/>
                  <a:pt x="7522040" y="1515942"/>
                  <a:pt x="7461613" y="1515942"/>
                </a:cubicBezTo>
                <a:close/>
                <a:moveTo>
                  <a:pt x="7778358" y="1515941"/>
                </a:moveTo>
                <a:cubicBezTo>
                  <a:pt x="7717931" y="1515941"/>
                  <a:pt x="7668946" y="1564926"/>
                  <a:pt x="7668946" y="1625353"/>
                </a:cubicBezTo>
                <a:lnTo>
                  <a:pt x="7668946" y="2062987"/>
                </a:lnTo>
                <a:cubicBezTo>
                  <a:pt x="7668946" y="2123413"/>
                  <a:pt x="7717931" y="2172398"/>
                  <a:pt x="7778358" y="2172398"/>
                </a:cubicBezTo>
                <a:lnTo>
                  <a:pt x="8215992" y="2172398"/>
                </a:lnTo>
                <a:cubicBezTo>
                  <a:pt x="8276419" y="2172398"/>
                  <a:pt x="8325404" y="2123413"/>
                  <a:pt x="8325404" y="2062987"/>
                </a:cubicBezTo>
                <a:lnTo>
                  <a:pt x="8325404" y="1625353"/>
                </a:lnTo>
                <a:cubicBezTo>
                  <a:pt x="8325404" y="1564926"/>
                  <a:pt x="8276419" y="1515941"/>
                  <a:pt x="8215992" y="1515941"/>
                </a:cubicBezTo>
                <a:close/>
                <a:moveTo>
                  <a:pt x="8540357" y="1515941"/>
                </a:moveTo>
                <a:cubicBezTo>
                  <a:pt x="8479930" y="1515941"/>
                  <a:pt x="8430945" y="1564926"/>
                  <a:pt x="8430945" y="1625353"/>
                </a:cubicBezTo>
                <a:lnTo>
                  <a:pt x="8430945" y="2062987"/>
                </a:lnTo>
                <a:cubicBezTo>
                  <a:pt x="8430945" y="2123413"/>
                  <a:pt x="8479930" y="2172398"/>
                  <a:pt x="8540357" y="2172398"/>
                </a:cubicBezTo>
                <a:lnTo>
                  <a:pt x="8977991" y="2172398"/>
                </a:lnTo>
                <a:cubicBezTo>
                  <a:pt x="9038418" y="2172398"/>
                  <a:pt x="9087403" y="2123413"/>
                  <a:pt x="9087403" y="2062987"/>
                </a:cubicBezTo>
                <a:lnTo>
                  <a:pt x="9087403" y="1625353"/>
                </a:lnTo>
                <a:cubicBezTo>
                  <a:pt x="9087403" y="1564926"/>
                  <a:pt x="9038418" y="1515941"/>
                  <a:pt x="8977991" y="1515941"/>
                </a:cubicBezTo>
                <a:close/>
                <a:moveTo>
                  <a:pt x="165999" y="786548"/>
                </a:moveTo>
                <a:cubicBezTo>
                  <a:pt x="105572" y="786548"/>
                  <a:pt x="56587" y="835533"/>
                  <a:pt x="56587" y="895959"/>
                </a:cubicBezTo>
                <a:lnTo>
                  <a:pt x="56587" y="1333596"/>
                </a:lnTo>
                <a:cubicBezTo>
                  <a:pt x="56587" y="1394023"/>
                  <a:pt x="105572" y="1443008"/>
                  <a:pt x="165999" y="1443008"/>
                </a:cubicBezTo>
                <a:lnTo>
                  <a:pt x="603633" y="1443008"/>
                </a:lnTo>
                <a:cubicBezTo>
                  <a:pt x="664060" y="1443008"/>
                  <a:pt x="713044" y="1394023"/>
                  <a:pt x="713044" y="1333596"/>
                </a:cubicBezTo>
                <a:lnTo>
                  <a:pt x="713044" y="895959"/>
                </a:lnTo>
                <a:cubicBezTo>
                  <a:pt x="713044" y="835533"/>
                  <a:pt x="664060" y="786548"/>
                  <a:pt x="603633" y="786548"/>
                </a:cubicBezTo>
                <a:close/>
                <a:moveTo>
                  <a:pt x="927996" y="786547"/>
                </a:moveTo>
                <a:cubicBezTo>
                  <a:pt x="867569" y="786547"/>
                  <a:pt x="818584" y="835532"/>
                  <a:pt x="818584" y="895959"/>
                </a:cubicBezTo>
                <a:lnTo>
                  <a:pt x="818584" y="1333595"/>
                </a:lnTo>
                <a:cubicBezTo>
                  <a:pt x="818584" y="1394022"/>
                  <a:pt x="867569" y="1443007"/>
                  <a:pt x="927996" y="1443007"/>
                </a:cubicBezTo>
                <a:lnTo>
                  <a:pt x="1365637" y="1443007"/>
                </a:lnTo>
                <a:cubicBezTo>
                  <a:pt x="1426065" y="1443007"/>
                  <a:pt x="1475051" y="1394022"/>
                  <a:pt x="1475051" y="1333595"/>
                </a:cubicBezTo>
                <a:lnTo>
                  <a:pt x="1475051" y="895959"/>
                </a:lnTo>
                <a:cubicBezTo>
                  <a:pt x="1475051" y="835532"/>
                  <a:pt x="1426065" y="786547"/>
                  <a:pt x="1365637" y="786547"/>
                </a:cubicBezTo>
                <a:close/>
                <a:moveTo>
                  <a:pt x="1689998" y="786547"/>
                </a:moveTo>
                <a:cubicBezTo>
                  <a:pt x="1629570" y="786547"/>
                  <a:pt x="1580588" y="835532"/>
                  <a:pt x="1580588" y="895959"/>
                </a:cubicBezTo>
                <a:lnTo>
                  <a:pt x="1580588" y="1333594"/>
                </a:lnTo>
                <a:cubicBezTo>
                  <a:pt x="1580588" y="1394022"/>
                  <a:pt x="1629570" y="1443007"/>
                  <a:pt x="1689998" y="1443007"/>
                </a:cubicBezTo>
                <a:lnTo>
                  <a:pt x="2127634" y="1443007"/>
                </a:lnTo>
                <a:cubicBezTo>
                  <a:pt x="2188060" y="1443007"/>
                  <a:pt x="2237045" y="1394022"/>
                  <a:pt x="2237045" y="1333594"/>
                </a:cubicBezTo>
                <a:lnTo>
                  <a:pt x="2237045" y="895959"/>
                </a:lnTo>
                <a:cubicBezTo>
                  <a:pt x="2237045" y="835532"/>
                  <a:pt x="2188060" y="786547"/>
                  <a:pt x="2127634" y="786547"/>
                </a:cubicBezTo>
                <a:close/>
                <a:moveTo>
                  <a:pt x="2451996" y="786546"/>
                </a:moveTo>
                <a:cubicBezTo>
                  <a:pt x="2391569" y="786546"/>
                  <a:pt x="2342584" y="835531"/>
                  <a:pt x="2342584" y="895958"/>
                </a:cubicBezTo>
                <a:lnTo>
                  <a:pt x="2342584" y="1333593"/>
                </a:lnTo>
                <a:cubicBezTo>
                  <a:pt x="2342584" y="1394021"/>
                  <a:pt x="2391569" y="1443006"/>
                  <a:pt x="2451996" y="1443006"/>
                </a:cubicBezTo>
                <a:lnTo>
                  <a:pt x="2889629" y="1443006"/>
                </a:lnTo>
                <a:cubicBezTo>
                  <a:pt x="2950056" y="1443006"/>
                  <a:pt x="2999041" y="1394021"/>
                  <a:pt x="2999041" y="1333593"/>
                </a:cubicBezTo>
                <a:lnTo>
                  <a:pt x="2999041" y="895958"/>
                </a:lnTo>
                <a:cubicBezTo>
                  <a:pt x="2999041" y="835531"/>
                  <a:pt x="2950056" y="786546"/>
                  <a:pt x="2889629" y="786546"/>
                </a:cubicBezTo>
                <a:close/>
                <a:moveTo>
                  <a:pt x="3213993" y="786546"/>
                </a:moveTo>
                <a:cubicBezTo>
                  <a:pt x="3153566" y="786546"/>
                  <a:pt x="3104581" y="835531"/>
                  <a:pt x="3104581" y="895958"/>
                </a:cubicBezTo>
                <a:lnTo>
                  <a:pt x="3104581" y="1333593"/>
                </a:lnTo>
                <a:cubicBezTo>
                  <a:pt x="3104581" y="1394020"/>
                  <a:pt x="3153566" y="1443005"/>
                  <a:pt x="3213993" y="1443005"/>
                </a:cubicBezTo>
                <a:lnTo>
                  <a:pt x="3651628" y="1443005"/>
                </a:lnTo>
                <a:cubicBezTo>
                  <a:pt x="3712054" y="1443005"/>
                  <a:pt x="3761040" y="1394020"/>
                  <a:pt x="3761040" y="1333593"/>
                </a:cubicBezTo>
                <a:lnTo>
                  <a:pt x="3761040" y="895958"/>
                </a:lnTo>
                <a:cubicBezTo>
                  <a:pt x="3761040" y="835531"/>
                  <a:pt x="3712054" y="786546"/>
                  <a:pt x="3651628" y="786546"/>
                </a:cubicBezTo>
                <a:close/>
                <a:moveTo>
                  <a:pt x="3975991" y="786545"/>
                </a:moveTo>
                <a:cubicBezTo>
                  <a:pt x="3915564" y="786545"/>
                  <a:pt x="3866579" y="835530"/>
                  <a:pt x="3866579" y="895957"/>
                </a:cubicBezTo>
                <a:lnTo>
                  <a:pt x="3866579" y="1333592"/>
                </a:lnTo>
                <a:cubicBezTo>
                  <a:pt x="3866579" y="1394019"/>
                  <a:pt x="3915564" y="1443005"/>
                  <a:pt x="3975991" y="1443005"/>
                </a:cubicBezTo>
                <a:lnTo>
                  <a:pt x="4413617" y="1443005"/>
                </a:lnTo>
                <a:cubicBezTo>
                  <a:pt x="4474044" y="1443005"/>
                  <a:pt x="4523029" y="1394019"/>
                  <a:pt x="4523029" y="1333592"/>
                </a:cubicBezTo>
                <a:lnTo>
                  <a:pt x="4523029" y="895957"/>
                </a:lnTo>
                <a:cubicBezTo>
                  <a:pt x="4523029" y="835530"/>
                  <a:pt x="4474044" y="786545"/>
                  <a:pt x="4413617" y="786545"/>
                </a:cubicBezTo>
                <a:close/>
                <a:moveTo>
                  <a:pt x="4737982" y="786545"/>
                </a:moveTo>
                <a:cubicBezTo>
                  <a:pt x="4677555" y="786545"/>
                  <a:pt x="4628570" y="835530"/>
                  <a:pt x="4628570" y="895957"/>
                </a:cubicBezTo>
                <a:lnTo>
                  <a:pt x="4628570" y="1333592"/>
                </a:lnTo>
                <a:cubicBezTo>
                  <a:pt x="4628570" y="1394019"/>
                  <a:pt x="4677555" y="1443004"/>
                  <a:pt x="4737982" y="1443004"/>
                </a:cubicBezTo>
                <a:lnTo>
                  <a:pt x="5175616" y="1443004"/>
                </a:lnTo>
                <a:cubicBezTo>
                  <a:pt x="5236043" y="1443004"/>
                  <a:pt x="5285028" y="1394019"/>
                  <a:pt x="5285028" y="1333592"/>
                </a:cubicBezTo>
                <a:lnTo>
                  <a:pt x="5285028" y="895957"/>
                </a:lnTo>
                <a:cubicBezTo>
                  <a:pt x="5285028" y="835530"/>
                  <a:pt x="5236043" y="786545"/>
                  <a:pt x="5175616" y="786545"/>
                </a:cubicBezTo>
                <a:close/>
                <a:moveTo>
                  <a:pt x="5499981" y="786544"/>
                </a:moveTo>
                <a:cubicBezTo>
                  <a:pt x="5439554" y="786544"/>
                  <a:pt x="5390569" y="835529"/>
                  <a:pt x="5390569" y="895956"/>
                </a:cubicBezTo>
                <a:lnTo>
                  <a:pt x="5390569" y="1333591"/>
                </a:lnTo>
                <a:cubicBezTo>
                  <a:pt x="5390569" y="1394018"/>
                  <a:pt x="5439554" y="1443003"/>
                  <a:pt x="5499981" y="1443003"/>
                </a:cubicBezTo>
                <a:lnTo>
                  <a:pt x="5937615" y="1443003"/>
                </a:lnTo>
                <a:cubicBezTo>
                  <a:pt x="5998042" y="1443003"/>
                  <a:pt x="6047027" y="1394018"/>
                  <a:pt x="6047027" y="1333591"/>
                </a:cubicBezTo>
                <a:lnTo>
                  <a:pt x="6047027" y="895956"/>
                </a:lnTo>
                <a:cubicBezTo>
                  <a:pt x="6047027" y="835529"/>
                  <a:pt x="5998042" y="786544"/>
                  <a:pt x="5937615" y="786544"/>
                </a:cubicBezTo>
                <a:close/>
                <a:moveTo>
                  <a:pt x="6261980" y="786544"/>
                </a:moveTo>
                <a:cubicBezTo>
                  <a:pt x="6201553" y="786544"/>
                  <a:pt x="6152568" y="835529"/>
                  <a:pt x="6152568" y="895956"/>
                </a:cubicBezTo>
                <a:lnTo>
                  <a:pt x="6152568" y="1333590"/>
                </a:lnTo>
                <a:cubicBezTo>
                  <a:pt x="6152568" y="1394017"/>
                  <a:pt x="6201553" y="1443003"/>
                  <a:pt x="6261980" y="1443003"/>
                </a:cubicBezTo>
                <a:lnTo>
                  <a:pt x="6699614" y="1443003"/>
                </a:lnTo>
                <a:cubicBezTo>
                  <a:pt x="6760041" y="1443003"/>
                  <a:pt x="6809026" y="1394017"/>
                  <a:pt x="6809026" y="1333590"/>
                </a:cubicBezTo>
                <a:lnTo>
                  <a:pt x="6809026" y="895956"/>
                </a:lnTo>
                <a:cubicBezTo>
                  <a:pt x="6809026" y="835529"/>
                  <a:pt x="6760041" y="786544"/>
                  <a:pt x="6699614" y="786544"/>
                </a:cubicBezTo>
                <a:close/>
                <a:moveTo>
                  <a:pt x="7023979" y="786543"/>
                </a:moveTo>
                <a:cubicBezTo>
                  <a:pt x="6963552" y="786543"/>
                  <a:pt x="6914567" y="835528"/>
                  <a:pt x="6914567" y="895955"/>
                </a:cubicBezTo>
                <a:lnTo>
                  <a:pt x="6914567" y="1333590"/>
                </a:lnTo>
                <a:cubicBezTo>
                  <a:pt x="6914567" y="1394017"/>
                  <a:pt x="6963552" y="1443002"/>
                  <a:pt x="7023979" y="1443002"/>
                </a:cubicBezTo>
                <a:lnTo>
                  <a:pt x="7461613" y="1443002"/>
                </a:lnTo>
                <a:cubicBezTo>
                  <a:pt x="7522040" y="1443002"/>
                  <a:pt x="7571025" y="1394017"/>
                  <a:pt x="7571025" y="1333590"/>
                </a:cubicBezTo>
                <a:lnTo>
                  <a:pt x="7571025" y="895955"/>
                </a:lnTo>
                <a:cubicBezTo>
                  <a:pt x="7571025" y="835528"/>
                  <a:pt x="7522040" y="786543"/>
                  <a:pt x="7461613" y="786543"/>
                </a:cubicBezTo>
                <a:close/>
                <a:moveTo>
                  <a:pt x="7778358" y="786543"/>
                </a:moveTo>
                <a:cubicBezTo>
                  <a:pt x="7717931" y="786543"/>
                  <a:pt x="7668946" y="835528"/>
                  <a:pt x="7668946" y="895955"/>
                </a:cubicBezTo>
                <a:lnTo>
                  <a:pt x="7668946" y="1333589"/>
                </a:lnTo>
                <a:cubicBezTo>
                  <a:pt x="7668946" y="1394016"/>
                  <a:pt x="7717931" y="1443001"/>
                  <a:pt x="7778358" y="1443001"/>
                </a:cubicBezTo>
                <a:lnTo>
                  <a:pt x="8215992" y="1443001"/>
                </a:lnTo>
                <a:cubicBezTo>
                  <a:pt x="8276419" y="1443001"/>
                  <a:pt x="8325404" y="1394016"/>
                  <a:pt x="8325404" y="1333589"/>
                </a:cubicBezTo>
                <a:lnTo>
                  <a:pt x="8325404" y="895955"/>
                </a:lnTo>
                <a:cubicBezTo>
                  <a:pt x="8325404" y="835528"/>
                  <a:pt x="8276419" y="786543"/>
                  <a:pt x="8215992" y="786543"/>
                </a:cubicBezTo>
                <a:close/>
                <a:moveTo>
                  <a:pt x="8540357" y="786542"/>
                </a:moveTo>
                <a:cubicBezTo>
                  <a:pt x="8479930" y="786542"/>
                  <a:pt x="8430945" y="835528"/>
                  <a:pt x="8430945" y="895955"/>
                </a:cubicBezTo>
                <a:lnTo>
                  <a:pt x="8430945" y="1333589"/>
                </a:lnTo>
                <a:cubicBezTo>
                  <a:pt x="8430945" y="1394016"/>
                  <a:pt x="8479930" y="1443001"/>
                  <a:pt x="8540357" y="1443001"/>
                </a:cubicBezTo>
                <a:lnTo>
                  <a:pt x="8977991" y="1443001"/>
                </a:lnTo>
                <a:cubicBezTo>
                  <a:pt x="9038418" y="1443001"/>
                  <a:pt x="9087403" y="1394016"/>
                  <a:pt x="9087403" y="1333589"/>
                </a:cubicBezTo>
                <a:lnTo>
                  <a:pt x="9087403" y="895955"/>
                </a:lnTo>
                <a:cubicBezTo>
                  <a:pt x="9087403" y="835528"/>
                  <a:pt x="9038418" y="786542"/>
                  <a:pt x="8977991" y="786542"/>
                </a:cubicBezTo>
                <a:close/>
                <a:moveTo>
                  <a:pt x="165999" y="57150"/>
                </a:moveTo>
                <a:cubicBezTo>
                  <a:pt x="105572" y="57150"/>
                  <a:pt x="56587" y="106135"/>
                  <a:pt x="56587" y="166562"/>
                </a:cubicBezTo>
                <a:lnTo>
                  <a:pt x="56587" y="604196"/>
                </a:lnTo>
                <a:cubicBezTo>
                  <a:pt x="56587" y="664623"/>
                  <a:pt x="105572" y="713608"/>
                  <a:pt x="165999" y="713608"/>
                </a:cubicBezTo>
                <a:lnTo>
                  <a:pt x="603633" y="713608"/>
                </a:lnTo>
                <a:cubicBezTo>
                  <a:pt x="664060" y="713608"/>
                  <a:pt x="713045" y="664623"/>
                  <a:pt x="713045" y="604196"/>
                </a:cubicBezTo>
                <a:lnTo>
                  <a:pt x="713045" y="166562"/>
                </a:lnTo>
                <a:cubicBezTo>
                  <a:pt x="713045" y="106135"/>
                  <a:pt x="664060" y="57150"/>
                  <a:pt x="603633" y="57150"/>
                </a:cubicBezTo>
                <a:close/>
                <a:moveTo>
                  <a:pt x="927996" y="57150"/>
                </a:moveTo>
                <a:cubicBezTo>
                  <a:pt x="867570" y="57150"/>
                  <a:pt x="818585" y="106135"/>
                  <a:pt x="818585" y="166562"/>
                </a:cubicBezTo>
                <a:lnTo>
                  <a:pt x="818585" y="604195"/>
                </a:lnTo>
                <a:cubicBezTo>
                  <a:pt x="818585" y="664622"/>
                  <a:pt x="867570" y="713607"/>
                  <a:pt x="927996" y="713607"/>
                </a:cubicBezTo>
                <a:lnTo>
                  <a:pt x="1365637" y="713607"/>
                </a:lnTo>
                <a:cubicBezTo>
                  <a:pt x="1426066" y="713607"/>
                  <a:pt x="1475051" y="664622"/>
                  <a:pt x="1475051" y="604195"/>
                </a:cubicBezTo>
                <a:lnTo>
                  <a:pt x="1475051" y="166562"/>
                </a:lnTo>
                <a:cubicBezTo>
                  <a:pt x="1475051" y="106135"/>
                  <a:pt x="1426066" y="57150"/>
                  <a:pt x="1365637" y="57150"/>
                </a:cubicBezTo>
                <a:close/>
                <a:moveTo>
                  <a:pt x="1689998" y="57149"/>
                </a:moveTo>
                <a:cubicBezTo>
                  <a:pt x="1629570" y="57149"/>
                  <a:pt x="1580588" y="106134"/>
                  <a:pt x="1580588" y="166561"/>
                </a:cubicBezTo>
                <a:lnTo>
                  <a:pt x="1580588" y="604195"/>
                </a:lnTo>
                <a:cubicBezTo>
                  <a:pt x="1580588" y="664622"/>
                  <a:pt x="1629570" y="713607"/>
                  <a:pt x="1689998" y="713607"/>
                </a:cubicBezTo>
                <a:lnTo>
                  <a:pt x="2127634" y="713607"/>
                </a:lnTo>
                <a:cubicBezTo>
                  <a:pt x="2188061" y="713607"/>
                  <a:pt x="2237045" y="664622"/>
                  <a:pt x="2237045" y="604195"/>
                </a:cubicBezTo>
                <a:lnTo>
                  <a:pt x="2237045" y="166561"/>
                </a:lnTo>
                <a:cubicBezTo>
                  <a:pt x="2237045" y="106134"/>
                  <a:pt x="2188061" y="57149"/>
                  <a:pt x="2127634" y="57149"/>
                </a:cubicBezTo>
                <a:close/>
                <a:moveTo>
                  <a:pt x="2451996" y="57149"/>
                </a:moveTo>
                <a:cubicBezTo>
                  <a:pt x="2391569" y="57149"/>
                  <a:pt x="2342585" y="106134"/>
                  <a:pt x="2342585" y="166561"/>
                </a:cubicBezTo>
                <a:lnTo>
                  <a:pt x="2342585" y="604194"/>
                </a:lnTo>
                <a:cubicBezTo>
                  <a:pt x="2342585" y="664621"/>
                  <a:pt x="2391569" y="713606"/>
                  <a:pt x="2451996" y="713606"/>
                </a:cubicBezTo>
                <a:lnTo>
                  <a:pt x="2889629" y="713606"/>
                </a:lnTo>
                <a:cubicBezTo>
                  <a:pt x="2950056" y="713606"/>
                  <a:pt x="2999041" y="664621"/>
                  <a:pt x="2999041" y="604194"/>
                </a:cubicBezTo>
                <a:lnTo>
                  <a:pt x="2999041" y="166561"/>
                </a:lnTo>
                <a:cubicBezTo>
                  <a:pt x="2999041" y="106134"/>
                  <a:pt x="2950056" y="57149"/>
                  <a:pt x="2889629" y="57149"/>
                </a:cubicBezTo>
                <a:close/>
                <a:moveTo>
                  <a:pt x="3213995" y="57148"/>
                </a:moveTo>
                <a:cubicBezTo>
                  <a:pt x="3153567" y="57148"/>
                  <a:pt x="3104581" y="106133"/>
                  <a:pt x="3104581" y="166560"/>
                </a:cubicBezTo>
                <a:lnTo>
                  <a:pt x="3104581" y="604194"/>
                </a:lnTo>
                <a:cubicBezTo>
                  <a:pt x="3104581" y="664621"/>
                  <a:pt x="3153567" y="713606"/>
                  <a:pt x="3213995" y="713606"/>
                </a:cubicBezTo>
                <a:lnTo>
                  <a:pt x="3651628" y="713606"/>
                </a:lnTo>
                <a:cubicBezTo>
                  <a:pt x="3712055" y="713606"/>
                  <a:pt x="3761040" y="664621"/>
                  <a:pt x="3761040" y="604194"/>
                </a:cubicBezTo>
                <a:lnTo>
                  <a:pt x="3761040" y="166560"/>
                </a:lnTo>
                <a:cubicBezTo>
                  <a:pt x="3761040" y="106133"/>
                  <a:pt x="3712055" y="57148"/>
                  <a:pt x="3651628" y="57148"/>
                </a:cubicBezTo>
                <a:close/>
                <a:moveTo>
                  <a:pt x="3975991" y="57148"/>
                </a:moveTo>
                <a:cubicBezTo>
                  <a:pt x="3915565" y="57148"/>
                  <a:pt x="3866579" y="106133"/>
                  <a:pt x="3866579" y="166560"/>
                </a:cubicBezTo>
                <a:lnTo>
                  <a:pt x="3866579" y="604194"/>
                </a:lnTo>
                <a:cubicBezTo>
                  <a:pt x="3866579" y="664620"/>
                  <a:pt x="3915565" y="713605"/>
                  <a:pt x="3975991" y="713605"/>
                </a:cubicBezTo>
                <a:lnTo>
                  <a:pt x="4413617" y="713605"/>
                </a:lnTo>
                <a:cubicBezTo>
                  <a:pt x="4474044" y="713605"/>
                  <a:pt x="4523029" y="664620"/>
                  <a:pt x="4523029" y="604194"/>
                </a:cubicBezTo>
                <a:lnTo>
                  <a:pt x="4523029" y="166560"/>
                </a:lnTo>
                <a:cubicBezTo>
                  <a:pt x="4523029" y="106133"/>
                  <a:pt x="4474044" y="57148"/>
                  <a:pt x="4413617" y="57148"/>
                </a:cubicBezTo>
                <a:close/>
                <a:moveTo>
                  <a:pt x="4737982" y="57147"/>
                </a:moveTo>
                <a:cubicBezTo>
                  <a:pt x="4677555" y="57147"/>
                  <a:pt x="4628570" y="106132"/>
                  <a:pt x="4628570" y="166559"/>
                </a:cubicBezTo>
                <a:lnTo>
                  <a:pt x="4628570" y="604193"/>
                </a:lnTo>
                <a:cubicBezTo>
                  <a:pt x="4628570" y="664620"/>
                  <a:pt x="4677555" y="713605"/>
                  <a:pt x="4737982" y="713605"/>
                </a:cubicBezTo>
                <a:lnTo>
                  <a:pt x="5175616" y="713605"/>
                </a:lnTo>
                <a:cubicBezTo>
                  <a:pt x="5236043" y="713605"/>
                  <a:pt x="5285028" y="664620"/>
                  <a:pt x="5285028" y="604193"/>
                </a:cubicBezTo>
                <a:lnTo>
                  <a:pt x="5285028" y="166559"/>
                </a:lnTo>
                <a:cubicBezTo>
                  <a:pt x="5285028" y="106132"/>
                  <a:pt x="5236043" y="57147"/>
                  <a:pt x="5175616" y="57147"/>
                </a:cubicBezTo>
                <a:close/>
                <a:moveTo>
                  <a:pt x="5499981" y="57147"/>
                </a:moveTo>
                <a:cubicBezTo>
                  <a:pt x="5439554" y="57147"/>
                  <a:pt x="5390569" y="106132"/>
                  <a:pt x="5390569" y="166559"/>
                </a:cubicBezTo>
                <a:lnTo>
                  <a:pt x="5390569" y="604192"/>
                </a:lnTo>
                <a:cubicBezTo>
                  <a:pt x="5390569" y="664620"/>
                  <a:pt x="5439554" y="713605"/>
                  <a:pt x="5499981" y="713605"/>
                </a:cubicBezTo>
                <a:lnTo>
                  <a:pt x="5937615" y="713605"/>
                </a:lnTo>
                <a:cubicBezTo>
                  <a:pt x="5998042" y="713605"/>
                  <a:pt x="6047027" y="664620"/>
                  <a:pt x="6047027" y="604192"/>
                </a:cubicBezTo>
                <a:lnTo>
                  <a:pt x="6047027" y="166559"/>
                </a:lnTo>
                <a:cubicBezTo>
                  <a:pt x="6047027" y="106132"/>
                  <a:pt x="5998042" y="57147"/>
                  <a:pt x="5937615" y="57147"/>
                </a:cubicBezTo>
                <a:close/>
                <a:moveTo>
                  <a:pt x="6261980" y="57146"/>
                </a:moveTo>
                <a:cubicBezTo>
                  <a:pt x="6201553" y="57146"/>
                  <a:pt x="6152568" y="106131"/>
                  <a:pt x="6152568" y="166558"/>
                </a:cubicBezTo>
                <a:lnTo>
                  <a:pt x="6152568" y="604192"/>
                </a:lnTo>
                <a:cubicBezTo>
                  <a:pt x="6152568" y="664619"/>
                  <a:pt x="6201553" y="713604"/>
                  <a:pt x="6261980" y="713604"/>
                </a:cubicBezTo>
                <a:lnTo>
                  <a:pt x="6699614" y="713604"/>
                </a:lnTo>
                <a:cubicBezTo>
                  <a:pt x="6760041" y="713604"/>
                  <a:pt x="6809026" y="664619"/>
                  <a:pt x="6809026" y="604192"/>
                </a:cubicBezTo>
                <a:lnTo>
                  <a:pt x="6809026" y="166558"/>
                </a:lnTo>
                <a:cubicBezTo>
                  <a:pt x="6809026" y="106131"/>
                  <a:pt x="6760041" y="57146"/>
                  <a:pt x="6699614" y="57146"/>
                </a:cubicBezTo>
                <a:close/>
                <a:moveTo>
                  <a:pt x="7023979" y="57146"/>
                </a:moveTo>
                <a:cubicBezTo>
                  <a:pt x="6963552" y="57146"/>
                  <a:pt x="6914567" y="106131"/>
                  <a:pt x="6914567" y="166558"/>
                </a:cubicBezTo>
                <a:lnTo>
                  <a:pt x="6914567" y="604191"/>
                </a:lnTo>
                <a:cubicBezTo>
                  <a:pt x="6914567" y="664618"/>
                  <a:pt x="6963552" y="713604"/>
                  <a:pt x="7023979" y="713604"/>
                </a:cubicBezTo>
                <a:lnTo>
                  <a:pt x="7461613" y="713604"/>
                </a:lnTo>
                <a:cubicBezTo>
                  <a:pt x="7522040" y="713604"/>
                  <a:pt x="7571025" y="664618"/>
                  <a:pt x="7571025" y="604191"/>
                </a:cubicBezTo>
                <a:lnTo>
                  <a:pt x="7571025" y="166558"/>
                </a:lnTo>
                <a:cubicBezTo>
                  <a:pt x="7571025" y="106131"/>
                  <a:pt x="7522040" y="57146"/>
                  <a:pt x="7461613" y="57146"/>
                </a:cubicBezTo>
                <a:close/>
                <a:moveTo>
                  <a:pt x="7778358" y="57145"/>
                </a:moveTo>
                <a:cubicBezTo>
                  <a:pt x="7717931" y="57145"/>
                  <a:pt x="7668946" y="106130"/>
                  <a:pt x="7668946" y="166557"/>
                </a:cubicBezTo>
                <a:lnTo>
                  <a:pt x="7668946" y="604191"/>
                </a:lnTo>
                <a:cubicBezTo>
                  <a:pt x="7668946" y="664618"/>
                  <a:pt x="7717931" y="713603"/>
                  <a:pt x="7778358" y="713603"/>
                </a:cubicBezTo>
                <a:lnTo>
                  <a:pt x="8215992" y="713603"/>
                </a:lnTo>
                <a:cubicBezTo>
                  <a:pt x="8276419" y="713603"/>
                  <a:pt x="8325404" y="664618"/>
                  <a:pt x="8325404" y="604191"/>
                </a:cubicBezTo>
                <a:lnTo>
                  <a:pt x="8325404" y="166557"/>
                </a:lnTo>
                <a:cubicBezTo>
                  <a:pt x="8325404" y="106130"/>
                  <a:pt x="8276419" y="57145"/>
                  <a:pt x="8215992" y="57145"/>
                </a:cubicBezTo>
                <a:close/>
                <a:moveTo>
                  <a:pt x="8540357" y="57145"/>
                </a:moveTo>
                <a:cubicBezTo>
                  <a:pt x="8479930" y="57145"/>
                  <a:pt x="8430945" y="106130"/>
                  <a:pt x="8430945" y="166557"/>
                </a:cubicBezTo>
                <a:lnTo>
                  <a:pt x="8430945" y="604190"/>
                </a:lnTo>
                <a:cubicBezTo>
                  <a:pt x="8430945" y="664617"/>
                  <a:pt x="8479930" y="713603"/>
                  <a:pt x="8540357" y="713603"/>
                </a:cubicBezTo>
                <a:lnTo>
                  <a:pt x="8977991" y="713603"/>
                </a:lnTo>
                <a:cubicBezTo>
                  <a:pt x="9038418" y="713603"/>
                  <a:pt x="9087403" y="664617"/>
                  <a:pt x="9087403" y="604190"/>
                </a:cubicBezTo>
                <a:lnTo>
                  <a:pt x="9087403" y="166557"/>
                </a:lnTo>
                <a:cubicBezTo>
                  <a:pt x="9087403" y="106130"/>
                  <a:pt x="9038418" y="57145"/>
                  <a:pt x="8977991" y="57145"/>
                </a:cubicBezTo>
                <a:close/>
                <a:moveTo>
                  <a:pt x="0" y="0"/>
                </a:moveTo>
                <a:lnTo>
                  <a:pt x="9143989" y="0"/>
                </a:lnTo>
                <a:lnTo>
                  <a:pt x="9143989" y="5143494"/>
                </a:lnTo>
                <a:lnTo>
                  <a:pt x="0" y="514349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107">
            <a:extLst>
              <a:ext uri="{FF2B5EF4-FFF2-40B4-BE49-F238E27FC236}">
                <a16:creationId xmlns:a16="http://schemas.microsoft.com/office/drawing/2014/main" id="{9E4A6F18-4685-4A6F-B536-1A543ADBCDD6}"/>
              </a:ext>
            </a:extLst>
          </p:cNvPr>
          <p:cNvSpPr/>
          <p:nvPr userDrawn="1"/>
        </p:nvSpPr>
        <p:spPr>
          <a:xfrm>
            <a:off x="7545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15">
            <a:extLst>
              <a:ext uri="{FF2B5EF4-FFF2-40B4-BE49-F238E27FC236}">
                <a16:creationId xmlns:a16="http://schemas.microsoft.com/office/drawing/2014/main" id="{B68D77B6-290C-4624-809C-82A987962E61}"/>
              </a:ext>
            </a:extLst>
          </p:cNvPr>
          <p:cNvSpPr/>
          <p:nvPr userDrawn="1"/>
        </p:nvSpPr>
        <p:spPr>
          <a:xfrm>
            <a:off x="7545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7">
            <a:extLst>
              <a:ext uri="{FF2B5EF4-FFF2-40B4-BE49-F238E27FC236}">
                <a16:creationId xmlns:a16="http://schemas.microsoft.com/office/drawing/2014/main" id="{6D6968A4-F5F0-488D-9402-1C348D048774}"/>
              </a:ext>
            </a:extLst>
          </p:cNvPr>
          <p:cNvSpPr/>
          <p:nvPr userDrawn="1"/>
        </p:nvSpPr>
        <p:spPr>
          <a:xfrm>
            <a:off x="75450"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9">
            <a:extLst>
              <a:ext uri="{FF2B5EF4-FFF2-40B4-BE49-F238E27FC236}">
                <a16:creationId xmlns:a16="http://schemas.microsoft.com/office/drawing/2014/main" id="{623A48C7-33F8-4ECD-85BD-9E17918FE87F}"/>
              </a:ext>
            </a:extLst>
          </p:cNvPr>
          <p:cNvSpPr/>
          <p:nvPr userDrawn="1"/>
        </p:nvSpPr>
        <p:spPr>
          <a:xfrm>
            <a:off x="7545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20">
            <a:extLst>
              <a:ext uri="{FF2B5EF4-FFF2-40B4-BE49-F238E27FC236}">
                <a16:creationId xmlns:a16="http://schemas.microsoft.com/office/drawing/2014/main" id="{122D1F2B-CADE-467A-A03F-B764F9682B34}"/>
              </a:ext>
            </a:extLst>
          </p:cNvPr>
          <p:cNvSpPr/>
          <p:nvPr userDrawn="1"/>
        </p:nvSpPr>
        <p:spPr>
          <a:xfrm>
            <a:off x="7545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21">
            <a:extLst>
              <a:ext uri="{FF2B5EF4-FFF2-40B4-BE49-F238E27FC236}">
                <a16:creationId xmlns:a16="http://schemas.microsoft.com/office/drawing/2014/main" id="{E936446B-B995-4147-A8DF-C30BB62F4489}"/>
              </a:ext>
            </a:extLst>
          </p:cNvPr>
          <p:cNvSpPr/>
          <p:nvPr userDrawn="1"/>
        </p:nvSpPr>
        <p:spPr>
          <a:xfrm>
            <a:off x="109144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22">
            <a:extLst>
              <a:ext uri="{FF2B5EF4-FFF2-40B4-BE49-F238E27FC236}">
                <a16:creationId xmlns:a16="http://schemas.microsoft.com/office/drawing/2014/main" id="{F2E13822-E4D0-4316-B900-7C1761AA72B0}"/>
              </a:ext>
            </a:extLst>
          </p:cNvPr>
          <p:cNvSpPr/>
          <p:nvPr userDrawn="1"/>
        </p:nvSpPr>
        <p:spPr>
          <a:xfrm>
            <a:off x="109144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ed Rectangle 123">
            <a:extLst>
              <a:ext uri="{FF2B5EF4-FFF2-40B4-BE49-F238E27FC236}">
                <a16:creationId xmlns:a16="http://schemas.microsoft.com/office/drawing/2014/main" id="{70A10946-2112-4F06-BFC5-185D3CCADF28}"/>
              </a:ext>
            </a:extLst>
          </p:cNvPr>
          <p:cNvSpPr/>
          <p:nvPr userDrawn="1"/>
        </p:nvSpPr>
        <p:spPr>
          <a:xfrm>
            <a:off x="1091448"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24">
            <a:extLst>
              <a:ext uri="{FF2B5EF4-FFF2-40B4-BE49-F238E27FC236}">
                <a16:creationId xmlns:a16="http://schemas.microsoft.com/office/drawing/2014/main" id="{EC368BD6-32E8-479F-9F6D-312482C189FF}"/>
              </a:ext>
            </a:extLst>
          </p:cNvPr>
          <p:cNvSpPr/>
          <p:nvPr userDrawn="1"/>
        </p:nvSpPr>
        <p:spPr>
          <a:xfrm>
            <a:off x="1091448"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27">
            <a:extLst>
              <a:ext uri="{FF2B5EF4-FFF2-40B4-BE49-F238E27FC236}">
                <a16:creationId xmlns:a16="http://schemas.microsoft.com/office/drawing/2014/main" id="{4016A6E5-4DC4-4547-A336-CBB3FE57D8B8}"/>
              </a:ext>
            </a:extLst>
          </p:cNvPr>
          <p:cNvSpPr/>
          <p:nvPr userDrawn="1"/>
        </p:nvSpPr>
        <p:spPr>
          <a:xfrm>
            <a:off x="109144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0" name="Rounded Rectangle 128">
            <a:extLst>
              <a:ext uri="{FF2B5EF4-FFF2-40B4-BE49-F238E27FC236}">
                <a16:creationId xmlns:a16="http://schemas.microsoft.com/office/drawing/2014/main" id="{214F6B6C-FAC4-4008-964D-F39BA060AB9C}"/>
              </a:ext>
            </a:extLst>
          </p:cNvPr>
          <p:cNvSpPr/>
          <p:nvPr userDrawn="1"/>
        </p:nvSpPr>
        <p:spPr>
          <a:xfrm>
            <a:off x="2107447"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130">
            <a:extLst>
              <a:ext uri="{FF2B5EF4-FFF2-40B4-BE49-F238E27FC236}">
                <a16:creationId xmlns:a16="http://schemas.microsoft.com/office/drawing/2014/main" id="{B80210B8-45CA-4C2B-8B11-54B72340AC61}"/>
              </a:ext>
            </a:extLst>
          </p:cNvPr>
          <p:cNvSpPr/>
          <p:nvPr userDrawn="1"/>
        </p:nvSpPr>
        <p:spPr>
          <a:xfrm>
            <a:off x="2107447"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131">
            <a:extLst>
              <a:ext uri="{FF2B5EF4-FFF2-40B4-BE49-F238E27FC236}">
                <a16:creationId xmlns:a16="http://schemas.microsoft.com/office/drawing/2014/main" id="{EA09A500-EC9E-4F9F-9A5B-3D4E19136ABF}"/>
              </a:ext>
            </a:extLst>
          </p:cNvPr>
          <p:cNvSpPr/>
          <p:nvPr userDrawn="1"/>
        </p:nvSpPr>
        <p:spPr>
          <a:xfrm>
            <a:off x="2107447"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3" name="Rounded Rectangle 134">
            <a:extLst>
              <a:ext uri="{FF2B5EF4-FFF2-40B4-BE49-F238E27FC236}">
                <a16:creationId xmlns:a16="http://schemas.microsoft.com/office/drawing/2014/main" id="{1B47BC52-F041-4F4C-81E2-D53249C1CF45}"/>
              </a:ext>
            </a:extLst>
          </p:cNvPr>
          <p:cNvSpPr/>
          <p:nvPr userDrawn="1"/>
        </p:nvSpPr>
        <p:spPr>
          <a:xfrm>
            <a:off x="2107447"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4" name="Rounded Rectangle 135">
            <a:extLst>
              <a:ext uri="{FF2B5EF4-FFF2-40B4-BE49-F238E27FC236}">
                <a16:creationId xmlns:a16="http://schemas.microsoft.com/office/drawing/2014/main" id="{DDFC2D48-ADD1-4338-A047-D6C75925EF55}"/>
              </a:ext>
            </a:extLst>
          </p:cNvPr>
          <p:cNvSpPr/>
          <p:nvPr userDrawn="1"/>
        </p:nvSpPr>
        <p:spPr>
          <a:xfrm>
            <a:off x="312344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Rounded Rectangle 136">
            <a:extLst>
              <a:ext uri="{FF2B5EF4-FFF2-40B4-BE49-F238E27FC236}">
                <a16:creationId xmlns:a16="http://schemas.microsoft.com/office/drawing/2014/main" id="{BA469869-C6EB-4EF2-8AA7-2BF8CF65DA3E}"/>
              </a:ext>
            </a:extLst>
          </p:cNvPr>
          <p:cNvSpPr/>
          <p:nvPr userDrawn="1"/>
        </p:nvSpPr>
        <p:spPr>
          <a:xfrm>
            <a:off x="312344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6" name="Rounded Rectangle 137">
            <a:extLst>
              <a:ext uri="{FF2B5EF4-FFF2-40B4-BE49-F238E27FC236}">
                <a16:creationId xmlns:a16="http://schemas.microsoft.com/office/drawing/2014/main" id="{3D6CB011-AA7E-4577-92AB-3A0A39A12700}"/>
              </a:ext>
            </a:extLst>
          </p:cNvPr>
          <p:cNvSpPr/>
          <p:nvPr userDrawn="1"/>
        </p:nvSpPr>
        <p:spPr>
          <a:xfrm>
            <a:off x="3123446"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7" name="Rounded Rectangle 138">
            <a:extLst>
              <a:ext uri="{FF2B5EF4-FFF2-40B4-BE49-F238E27FC236}">
                <a16:creationId xmlns:a16="http://schemas.microsoft.com/office/drawing/2014/main" id="{A2555640-D43D-45C3-9FC9-C4AFA9C331C5}"/>
              </a:ext>
            </a:extLst>
          </p:cNvPr>
          <p:cNvSpPr/>
          <p:nvPr userDrawn="1"/>
        </p:nvSpPr>
        <p:spPr>
          <a:xfrm>
            <a:off x="312344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8" name="Rounded Rectangle 141">
            <a:extLst>
              <a:ext uri="{FF2B5EF4-FFF2-40B4-BE49-F238E27FC236}">
                <a16:creationId xmlns:a16="http://schemas.microsoft.com/office/drawing/2014/main" id="{99AA426E-CE12-4D38-BB5F-04F22A86E8DA}"/>
              </a:ext>
            </a:extLst>
          </p:cNvPr>
          <p:cNvSpPr/>
          <p:nvPr userDrawn="1"/>
        </p:nvSpPr>
        <p:spPr>
          <a:xfrm>
            <a:off x="312344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Rounded Rectangle 142">
            <a:extLst>
              <a:ext uri="{FF2B5EF4-FFF2-40B4-BE49-F238E27FC236}">
                <a16:creationId xmlns:a16="http://schemas.microsoft.com/office/drawing/2014/main" id="{A2D11B4E-2A70-4C2C-BC7D-07333B3A9367}"/>
              </a:ext>
            </a:extLst>
          </p:cNvPr>
          <p:cNvSpPr/>
          <p:nvPr userDrawn="1"/>
        </p:nvSpPr>
        <p:spPr>
          <a:xfrm>
            <a:off x="4139444"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0" name="Rounded Rectangle 143">
            <a:extLst>
              <a:ext uri="{FF2B5EF4-FFF2-40B4-BE49-F238E27FC236}">
                <a16:creationId xmlns:a16="http://schemas.microsoft.com/office/drawing/2014/main" id="{69870046-5704-4D20-AA07-F0BA1FE6FD80}"/>
              </a:ext>
            </a:extLst>
          </p:cNvPr>
          <p:cNvSpPr/>
          <p:nvPr userDrawn="1"/>
        </p:nvSpPr>
        <p:spPr>
          <a:xfrm>
            <a:off x="4139444"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1" name="Rounded Rectangle 144">
            <a:extLst>
              <a:ext uri="{FF2B5EF4-FFF2-40B4-BE49-F238E27FC236}">
                <a16:creationId xmlns:a16="http://schemas.microsoft.com/office/drawing/2014/main" id="{B5D84C3A-CEE6-4FC3-82BC-5622F71278CF}"/>
              </a:ext>
            </a:extLst>
          </p:cNvPr>
          <p:cNvSpPr/>
          <p:nvPr userDrawn="1"/>
        </p:nvSpPr>
        <p:spPr>
          <a:xfrm>
            <a:off x="4139444"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ed Rectangle 145">
            <a:extLst>
              <a:ext uri="{FF2B5EF4-FFF2-40B4-BE49-F238E27FC236}">
                <a16:creationId xmlns:a16="http://schemas.microsoft.com/office/drawing/2014/main" id="{4545AA47-1DD8-4525-A942-65249E06053E}"/>
              </a:ext>
            </a:extLst>
          </p:cNvPr>
          <p:cNvSpPr/>
          <p:nvPr userDrawn="1"/>
        </p:nvSpPr>
        <p:spPr>
          <a:xfrm>
            <a:off x="4139444"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3" name="Rounded Rectangle 147">
            <a:extLst>
              <a:ext uri="{FF2B5EF4-FFF2-40B4-BE49-F238E27FC236}">
                <a16:creationId xmlns:a16="http://schemas.microsoft.com/office/drawing/2014/main" id="{D7E3D2DB-6319-4023-A42F-A668D1885576}"/>
              </a:ext>
            </a:extLst>
          </p:cNvPr>
          <p:cNvSpPr/>
          <p:nvPr userDrawn="1"/>
        </p:nvSpPr>
        <p:spPr>
          <a:xfrm>
            <a:off x="108128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4" name="Rounded Rectangle 148">
            <a:extLst>
              <a:ext uri="{FF2B5EF4-FFF2-40B4-BE49-F238E27FC236}">
                <a16:creationId xmlns:a16="http://schemas.microsoft.com/office/drawing/2014/main" id="{A2677C5C-E12A-4A21-AD8A-0521FD935253}"/>
              </a:ext>
            </a:extLst>
          </p:cNvPr>
          <p:cNvSpPr/>
          <p:nvPr userDrawn="1"/>
        </p:nvSpPr>
        <p:spPr>
          <a:xfrm>
            <a:off x="4139444"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5" name="Rounded Rectangle 149">
            <a:extLst>
              <a:ext uri="{FF2B5EF4-FFF2-40B4-BE49-F238E27FC236}">
                <a16:creationId xmlns:a16="http://schemas.microsoft.com/office/drawing/2014/main" id="{20E5BEE1-FF5E-4D19-9D83-2A2D950D2CE2}"/>
              </a:ext>
            </a:extLst>
          </p:cNvPr>
          <p:cNvSpPr/>
          <p:nvPr userDrawn="1"/>
        </p:nvSpPr>
        <p:spPr>
          <a:xfrm>
            <a:off x="5155443"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6" name="Rounded Rectangle 150">
            <a:extLst>
              <a:ext uri="{FF2B5EF4-FFF2-40B4-BE49-F238E27FC236}">
                <a16:creationId xmlns:a16="http://schemas.microsoft.com/office/drawing/2014/main" id="{335D1C4A-4443-441F-AFE8-7EE8D509D211}"/>
              </a:ext>
            </a:extLst>
          </p:cNvPr>
          <p:cNvSpPr/>
          <p:nvPr userDrawn="1"/>
        </p:nvSpPr>
        <p:spPr>
          <a:xfrm>
            <a:off x="5155443"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7" name="Rounded Rectangle 151">
            <a:extLst>
              <a:ext uri="{FF2B5EF4-FFF2-40B4-BE49-F238E27FC236}">
                <a16:creationId xmlns:a16="http://schemas.microsoft.com/office/drawing/2014/main" id="{B018F208-9C90-4787-B426-8BC45D682EE3}"/>
              </a:ext>
            </a:extLst>
          </p:cNvPr>
          <p:cNvSpPr/>
          <p:nvPr userDrawn="1"/>
        </p:nvSpPr>
        <p:spPr>
          <a:xfrm>
            <a:off x="5155443"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8" name="Rounded Rectangle 154">
            <a:extLst>
              <a:ext uri="{FF2B5EF4-FFF2-40B4-BE49-F238E27FC236}">
                <a16:creationId xmlns:a16="http://schemas.microsoft.com/office/drawing/2014/main" id="{43106871-86DB-48D0-AFF3-53892C5A85D3}"/>
              </a:ext>
            </a:extLst>
          </p:cNvPr>
          <p:cNvSpPr/>
          <p:nvPr userDrawn="1"/>
        </p:nvSpPr>
        <p:spPr>
          <a:xfrm>
            <a:off x="2107447"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9" name="Rounded Rectangle 155">
            <a:extLst>
              <a:ext uri="{FF2B5EF4-FFF2-40B4-BE49-F238E27FC236}">
                <a16:creationId xmlns:a16="http://schemas.microsoft.com/office/drawing/2014/main" id="{C30220C3-FF98-48E1-ADF7-200395EEDC1D}"/>
              </a:ext>
            </a:extLst>
          </p:cNvPr>
          <p:cNvSpPr/>
          <p:nvPr userDrawn="1"/>
        </p:nvSpPr>
        <p:spPr>
          <a:xfrm>
            <a:off x="5155443"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0" name="Rounded Rectangle 156">
            <a:extLst>
              <a:ext uri="{FF2B5EF4-FFF2-40B4-BE49-F238E27FC236}">
                <a16:creationId xmlns:a16="http://schemas.microsoft.com/office/drawing/2014/main" id="{F92D9658-5D8F-4E72-80E8-E48F804BCD57}"/>
              </a:ext>
            </a:extLst>
          </p:cNvPr>
          <p:cNvSpPr/>
          <p:nvPr userDrawn="1"/>
        </p:nvSpPr>
        <p:spPr>
          <a:xfrm>
            <a:off x="6171442"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1" name="Rounded Rectangle 157">
            <a:extLst>
              <a:ext uri="{FF2B5EF4-FFF2-40B4-BE49-F238E27FC236}">
                <a16:creationId xmlns:a16="http://schemas.microsoft.com/office/drawing/2014/main" id="{2D149099-125D-41FC-9276-A449E801D650}"/>
              </a:ext>
            </a:extLst>
          </p:cNvPr>
          <p:cNvSpPr/>
          <p:nvPr userDrawn="1"/>
        </p:nvSpPr>
        <p:spPr>
          <a:xfrm>
            <a:off x="6171442"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2" name="Rounded Rectangle 158">
            <a:extLst>
              <a:ext uri="{FF2B5EF4-FFF2-40B4-BE49-F238E27FC236}">
                <a16:creationId xmlns:a16="http://schemas.microsoft.com/office/drawing/2014/main" id="{2A3818D5-45D1-4F39-B519-63C64B657A7A}"/>
              </a:ext>
            </a:extLst>
          </p:cNvPr>
          <p:cNvSpPr/>
          <p:nvPr userDrawn="1"/>
        </p:nvSpPr>
        <p:spPr>
          <a:xfrm>
            <a:off x="6171442"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3" name="Rounded Rectangle 161">
            <a:extLst>
              <a:ext uri="{FF2B5EF4-FFF2-40B4-BE49-F238E27FC236}">
                <a16:creationId xmlns:a16="http://schemas.microsoft.com/office/drawing/2014/main" id="{C98E1EFC-58D8-47AE-80BE-58B84EF09515}"/>
              </a:ext>
            </a:extLst>
          </p:cNvPr>
          <p:cNvSpPr/>
          <p:nvPr userDrawn="1"/>
        </p:nvSpPr>
        <p:spPr>
          <a:xfrm>
            <a:off x="6171442"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4" name="Rounded Rectangle 162">
            <a:extLst>
              <a:ext uri="{FF2B5EF4-FFF2-40B4-BE49-F238E27FC236}">
                <a16:creationId xmlns:a16="http://schemas.microsoft.com/office/drawing/2014/main" id="{536C0479-6E34-4557-BB20-675258F078EA}"/>
              </a:ext>
            </a:extLst>
          </p:cNvPr>
          <p:cNvSpPr/>
          <p:nvPr userDrawn="1"/>
        </p:nvSpPr>
        <p:spPr>
          <a:xfrm>
            <a:off x="6171442"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5" name="Rounded Rectangle 163">
            <a:extLst>
              <a:ext uri="{FF2B5EF4-FFF2-40B4-BE49-F238E27FC236}">
                <a16:creationId xmlns:a16="http://schemas.microsoft.com/office/drawing/2014/main" id="{81564C87-7106-4642-A6C1-1E030E3879CB}"/>
              </a:ext>
            </a:extLst>
          </p:cNvPr>
          <p:cNvSpPr/>
          <p:nvPr userDrawn="1"/>
        </p:nvSpPr>
        <p:spPr>
          <a:xfrm>
            <a:off x="718744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6" name="Rounded Rectangle 164">
            <a:extLst>
              <a:ext uri="{FF2B5EF4-FFF2-40B4-BE49-F238E27FC236}">
                <a16:creationId xmlns:a16="http://schemas.microsoft.com/office/drawing/2014/main" id="{374842C4-F89C-496B-B5A8-54D2D8D2C0ED}"/>
              </a:ext>
            </a:extLst>
          </p:cNvPr>
          <p:cNvSpPr/>
          <p:nvPr userDrawn="1"/>
        </p:nvSpPr>
        <p:spPr>
          <a:xfrm>
            <a:off x="718744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7" name="Rounded Rectangle 165">
            <a:extLst>
              <a:ext uri="{FF2B5EF4-FFF2-40B4-BE49-F238E27FC236}">
                <a16:creationId xmlns:a16="http://schemas.microsoft.com/office/drawing/2014/main" id="{D14AD859-9E7F-4C01-BF18-E5803F24E4EE}"/>
              </a:ext>
            </a:extLst>
          </p:cNvPr>
          <p:cNvSpPr/>
          <p:nvPr userDrawn="1"/>
        </p:nvSpPr>
        <p:spPr>
          <a:xfrm>
            <a:off x="718744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8" name="Rounded Rectangle 167">
            <a:extLst>
              <a:ext uri="{FF2B5EF4-FFF2-40B4-BE49-F238E27FC236}">
                <a16:creationId xmlns:a16="http://schemas.microsoft.com/office/drawing/2014/main" id="{E26F2B93-3E76-4B50-B34A-1387554F1130}"/>
              </a:ext>
            </a:extLst>
          </p:cNvPr>
          <p:cNvSpPr/>
          <p:nvPr userDrawn="1"/>
        </p:nvSpPr>
        <p:spPr>
          <a:xfrm>
            <a:off x="75450"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9" name="Rounded Rectangle 168">
            <a:extLst>
              <a:ext uri="{FF2B5EF4-FFF2-40B4-BE49-F238E27FC236}">
                <a16:creationId xmlns:a16="http://schemas.microsoft.com/office/drawing/2014/main" id="{C8FBC93B-F713-490B-9F65-E595AA92EFFF}"/>
              </a:ext>
            </a:extLst>
          </p:cNvPr>
          <p:cNvSpPr/>
          <p:nvPr userDrawn="1"/>
        </p:nvSpPr>
        <p:spPr>
          <a:xfrm>
            <a:off x="718744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0" name="Rounded Rectangle 169">
            <a:extLst>
              <a:ext uri="{FF2B5EF4-FFF2-40B4-BE49-F238E27FC236}">
                <a16:creationId xmlns:a16="http://schemas.microsoft.com/office/drawing/2014/main" id="{53656BAD-DDF2-43E5-A9BB-ADE04B4FE8BF}"/>
              </a:ext>
            </a:extLst>
          </p:cNvPr>
          <p:cNvSpPr/>
          <p:nvPr userDrawn="1"/>
        </p:nvSpPr>
        <p:spPr>
          <a:xfrm>
            <a:off x="718744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1" name="Rounded Rectangle 170">
            <a:extLst>
              <a:ext uri="{FF2B5EF4-FFF2-40B4-BE49-F238E27FC236}">
                <a16:creationId xmlns:a16="http://schemas.microsoft.com/office/drawing/2014/main" id="{61CBB307-E4B6-4BEB-8589-CD576FA879AB}"/>
              </a:ext>
            </a:extLst>
          </p:cNvPr>
          <p:cNvSpPr/>
          <p:nvPr userDrawn="1"/>
        </p:nvSpPr>
        <p:spPr>
          <a:xfrm>
            <a:off x="8203439"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2" name="Rounded Rectangle 171">
            <a:extLst>
              <a:ext uri="{FF2B5EF4-FFF2-40B4-BE49-F238E27FC236}">
                <a16:creationId xmlns:a16="http://schemas.microsoft.com/office/drawing/2014/main" id="{1F2D0354-CE92-4E9F-9B80-5ACE32C92A2F}"/>
              </a:ext>
            </a:extLst>
          </p:cNvPr>
          <p:cNvSpPr/>
          <p:nvPr userDrawn="1"/>
        </p:nvSpPr>
        <p:spPr>
          <a:xfrm>
            <a:off x="8203439"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3" name="Rounded Rectangle 174">
            <a:extLst>
              <a:ext uri="{FF2B5EF4-FFF2-40B4-BE49-F238E27FC236}">
                <a16:creationId xmlns:a16="http://schemas.microsoft.com/office/drawing/2014/main" id="{A1B1588F-CD40-4388-ABBC-93B84BECB424}"/>
              </a:ext>
            </a:extLst>
          </p:cNvPr>
          <p:cNvSpPr/>
          <p:nvPr userDrawn="1"/>
        </p:nvSpPr>
        <p:spPr>
          <a:xfrm>
            <a:off x="108263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4" name="Rounded Rectangle 175">
            <a:extLst>
              <a:ext uri="{FF2B5EF4-FFF2-40B4-BE49-F238E27FC236}">
                <a16:creationId xmlns:a16="http://schemas.microsoft.com/office/drawing/2014/main" id="{FDBD45B7-294D-4EEB-AC06-754C4516601F}"/>
              </a:ext>
            </a:extLst>
          </p:cNvPr>
          <p:cNvSpPr/>
          <p:nvPr userDrawn="1"/>
        </p:nvSpPr>
        <p:spPr>
          <a:xfrm>
            <a:off x="8203439"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5" name="Rounded Rectangle 176">
            <a:extLst>
              <a:ext uri="{FF2B5EF4-FFF2-40B4-BE49-F238E27FC236}">
                <a16:creationId xmlns:a16="http://schemas.microsoft.com/office/drawing/2014/main" id="{A8F4B78E-2569-4313-B6EF-2EB5FC349318}"/>
              </a:ext>
            </a:extLst>
          </p:cNvPr>
          <p:cNvSpPr/>
          <p:nvPr userDrawn="1"/>
        </p:nvSpPr>
        <p:spPr>
          <a:xfrm>
            <a:off x="8203439"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6" name="Rounded Rectangle 177">
            <a:extLst>
              <a:ext uri="{FF2B5EF4-FFF2-40B4-BE49-F238E27FC236}">
                <a16:creationId xmlns:a16="http://schemas.microsoft.com/office/drawing/2014/main" id="{426B3D2F-32B6-4A94-B91B-A3F9E2945161}"/>
              </a:ext>
            </a:extLst>
          </p:cNvPr>
          <p:cNvSpPr/>
          <p:nvPr userDrawn="1"/>
        </p:nvSpPr>
        <p:spPr>
          <a:xfrm>
            <a:off x="921943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7" name="Rounded Rectangle 178">
            <a:extLst>
              <a:ext uri="{FF2B5EF4-FFF2-40B4-BE49-F238E27FC236}">
                <a16:creationId xmlns:a16="http://schemas.microsoft.com/office/drawing/2014/main" id="{BE0378B0-17A0-4791-AFC0-FC4369FC481C}"/>
              </a:ext>
            </a:extLst>
          </p:cNvPr>
          <p:cNvSpPr/>
          <p:nvPr userDrawn="1"/>
        </p:nvSpPr>
        <p:spPr>
          <a:xfrm>
            <a:off x="921943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8" name="Rounded Rectangle 181">
            <a:extLst>
              <a:ext uri="{FF2B5EF4-FFF2-40B4-BE49-F238E27FC236}">
                <a16:creationId xmlns:a16="http://schemas.microsoft.com/office/drawing/2014/main" id="{EE5A9E5F-0D70-49C4-9A1D-C8B5522A3565}"/>
              </a:ext>
            </a:extLst>
          </p:cNvPr>
          <p:cNvSpPr/>
          <p:nvPr userDrawn="1"/>
        </p:nvSpPr>
        <p:spPr>
          <a:xfrm>
            <a:off x="9219438"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9" name="Rounded Rectangle 182">
            <a:extLst>
              <a:ext uri="{FF2B5EF4-FFF2-40B4-BE49-F238E27FC236}">
                <a16:creationId xmlns:a16="http://schemas.microsoft.com/office/drawing/2014/main" id="{8EF6461A-8F97-4C5B-96B9-5BB0CD0A9B41}"/>
              </a:ext>
            </a:extLst>
          </p:cNvPr>
          <p:cNvSpPr/>
          <p:nvPr userDrawn="1"/>
        </p:nvSpPr>
        <p:spPr>
          <a:xfrm>
            <a:off x="921943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0" name="Rounded Rectangle 183">
            <a:extLst>
              <a:ext uri="{FF2B5EF4-FFF2-40B4-BE49-F238E27FC236}">
                <a16:creationId xmlns:a16="http://schemas.microsoft.com/office/drawing/2014/main" id="{5419355D-A2AE-45C3-8291-C5D85ECC25BF}"/>
              </a:ext>
            </a:extLst>
          </p:cNvPr>
          <p:cNvSpPr/>
          <p:nvPr userDrawn="1"/>
        </p:nvSpPr>
        <p:spPr>
          <a:xfrm>
            <a:off x="921943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1" name="Rounded Rectangle 184">
            <a:extLst>
              <a:ext uri="{FF2B5EF4-FFF2-40B4-BE49-F238E27FC236}">
                <a16:creationId xmlns:a16="http://schemas.microsoft.com/office/drawing/2014/main" id="{5BCCE52F-4949-413D-89A1-61ED8C11DF96}"/>
              </a:ext>
            </a:extLst>
          </p:cNvPr>
          <p:cNvSpPr/>
          <p:nvPr userDrawn="1"/>
        </p:nvSpPr>
        <p:spPr>
          <a:xfrm>
            <a:off x="1022527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2" name="Rounded Rectangle 185">
            <a:extLst>
              <a:ext uri="{FF2B5EF4-FFF2-40B4-BE49-F238E27FC236}">
                <a16:creationId xmlns:a16="http://schemas.microsoft.com/office/drawing/2014/main" id="{C88D782C-9563-43DD-A2C4-C1A3A90B5270}"/>
              </a:ext>
            </a:extLst>
          </p:cNvPr>
          <p:cNvSpPr/>
          <p:nvPr userDrawn="1"/>
        </p:nvSpPr>
        <p:spPr>
          <a:xfrm>
            <a:off x="1022527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3" name="Rounded Rectangle 187">
            <a:extLst>
              <a:ext uri="{FF2B5EF4-FFF2-40B4-BE49-F238E27FC236}">
                <a16:creationId xmlns:a16="http://schemas.microsoft.com/office/drawing/2014/main" id="{8961A74C-1CFC-4AF1-B702-54E34103FE2A}"/>
              </a:ext>
            </a:extLst>
          </p:cNvPr>
          <p:cNvSpPr/>
          <p:nvPr userDrawn="1"/>
        </p:nvSpPr>
        <p:spPr>
          <a:xfrm>
            <a:off x="1022527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4" name="Rounded Rectangle 188">
            <a:extLst>
              <a:ext uri="{FF2B5EF4-FFF2-40B4-BE49-F238E27FC236}">
                <a16:creationId xmlns:a16="http://schemas.microsoft.com/office/drawing/2014/main" id="{276F3972-7502-4B81-807F-BB61E49CF919}"/>
              </a:ext>
            </a:extLst>
          </p:cNvPr>
          <p:cNvSpPr/>
          <p:nvPr userDrawn="1"/>
        </p:nvSpPr>
        <p:spPr>
          <a:xfrm>
            <a:off x="1022527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5" name="Rounded Rectangle 189">
            <a:extLst>
              <a:ext uri="{FF2B5EF4-FFF2-40B4-BE49-F238E27FC236}">
                <a16:creationId xmlns:a16="http://schemas.microsoft.com/office/drawing/2014/main" id="{67235AB5-BA8A-428B-9F2D-3B840323C4C0}"/>
              </a:ext>
            </a:extLst>
          </p:cNvPr>
          <p:cNvSpPr/>
          <p:nvPr userDrawn="1"/>
        </p:nvSpPr>
        <p:spPr>
          <a:xfrm>
            <a:off x="10225276"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6" name="Rounded Rectangle 190">
            <a:extLst>
              <a:ext uri="{FF2B5EF4-FFF2-40B4-BE49-F238E27FC236}">
                <a16:creationId xmlns:a16="http://schemas.microsoft.com/office/drawing/2014/main" id="{35A46761-DDF6-46AD-8166-3AF90A39F481}"/>
              </a:ext>
            </a:extLst>
          </p:cNvPr>
          <p:cNvSpPr/>
          <p:nvPr userDrawn="1"/>
        </p:nvSpPr>
        <p:spPr>
          <a:xfrm>
            <a:off x="1022527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7" name="Rounded Rectangle 191">
            <a:extLst>
              <a:ext uri="{FF2B5EF4-FFF2-40B4-BE49-F238E27FC236}">
                <a16:creationId xmlns:a16="http://schemas.microsoft.com/office/drawing/2014/main" id="{D798538F-5E84-4002-AA7F-8F6E52B66B15}"/>
              </a:ext>
            </a:extLst>
          </p:cNvPr>
          <p:cNvSpPr/>
          <p:nvPr userDrawn="1"/>
        </p:nvSpPr>
        <p:spPr>
          <a:xfrm>
            <a:off x="11241275"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8" name="Rounded Rectangle 194">
            <a:extLst>
              <a:ext uri="{FF2B5EF4-FFF2-40B4-BE49-F238E27FC236}">
                <a16:creationId xmlns:a16="http://schemas.microsoft.com/office/drawing/2014/main" id="{65F76ACF-A48D-4119-949B-D8AC22C20DCB}"/>
              </a:ext>
            </a:extLst>
          </p:cNvPr>
          <p:cNvSpPr/>
          <p:nvPr userDrawn="1"/>
        </p:nvSpPr>
        <p:spPr>
          <a:xfrm>
            <a:off x="11241275"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9" name="Rounded Rectangle 195">
            <a:extLst>
              <a:ext uri="{FF2B5EF4-FFF2-40B4-BE49-F238E27FC236}">
                <a16:creationId xmlns:a16="http://schemas.microsoft.com/office/drawing/2014/main" id="{5A5556BF-BB76-47CE-BFB4-9B4CB7F9ADC6}"/>
              </a:ext>
            </a:extLst>
          </p:cNvPr>
          <p:cNvSpPr/>
          <p:nvPr userDrawn="1"/>
        </p:nvSpPr>
        <p:spPr>
          <a:xfrm>
            <a:off x="11241275"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0" name="Rounded Rectangle 196">
            <a:extLst>
              <a:ext uri="{FF2B5EF4-FFF2-40B4-BE49-F238E27FC236}">
                <a16:creationId xmlns:a16="http://schemas.microsoft.com/office/drawing/2014/main" id="{DA1DB141-D536-4521-BE40-48E1E4638111}"/>
              </a:ext>
            </a:extLst>
          </p:cNvPr>
          <p:cNvSpPr/>
          <p:nvPr userDrawn="1"/>
        </p:nvSpPr>
        <p:spPr>
          <a:xfrm>
            <a:off x="11241275"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1" name="Rounded Rectangle 197">
            <a:extLst>
              <a:ext uri="{FF2B5EF4-FFF2-40B4-BE49-F238E27FC236}">
                <a16:creationId xmlns:a16="http://schemas.microsoft.com/office/drawing/2014/main" id="{6086801B-3789-47D4-96E8-2FF67DD93480}"/>
              </a:ext>
            </a:extLst>
          </p:cNvPr>
          <p:cNvSpPr/>
          <p:nvPr userDrawn="1"/>
        </p:nvSpPr>
        <p:spPr>
          <a:xfrm>
            <a:off x="11241275"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2" name="Rounded Rectangle 200">
            <a:extLst>
              <a:ext uri="{FF2B5EF4-FFF2-40B4-BE49-F238E27FC236}">
                <a16:creationId xmlns:a16="http://schemas.microsoft.com/office/drawing/2014/main" id="{950F4795-998E-4804-9980-F56775937DCE}"/>
              </a:ext>
            </a:extLst>
          </p:cNvPr>
          <p:cNvSpPr/>
          <p:nvPr userDrawn="1"/>
        </p:nvSpPr>
        <p:spPr>
          <a:xfrm>
            <a:off x="7545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3" name="Rounded Rectangle 201">
            <a:extLst>
              <a:ext uri="{FF2B5EF4-FFF2-40B4-BE49-F238E27FC236}">
                <a16:creationId xmlns:a16="http://schemas.microsoft.com/office/drawing/2014/main" id="{315BF297-700E-4E3B-8476-B09CE95A6394}"/>
              </a:ext>
            </a:extLst>
          </p:cNvPr>
          <p:cNvSpPr/>
          <p:nvPr userDrawn="1"/>
        </p:nvSpPr>
        <p:spPr>
          <a:xfrm>
            <a:off x="2107447"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4" name="Rounded Rectangle 202">
            <a:extLst>
              <a:ext uri="{FF2B5EF4-FFF2-40B4-BE49-F238E27FC236}">
                <a16:creationId xmlns:a16="http://schemas.microsoft.com/office/drawing/2014/main" id="{833F4F8A-0223-4D7B-91C9-642988077E5C}"/>
              </a:ext>
            </a:extLst>
          </p:cNvPr>
          <p:cNvSpPr/>
          <p:nvPr userDrawn="1"/>
        </p:nvSpPr>
        <p:spPr>
          <a:xfrm>
            <a:off x="1081290" y="1048731"/>
            <a:ext cx="4959592" cy="875277"/>
          </a:xfrm>
          <a:prstGeom prst="roundRect">
            <a:avLst>
              <a:gd name="adj" fmla="val 933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0" tIns="60960" rIns="60960" bIns="6096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sp>
        <p:nvSpPr>
          <p:cNvPr id="75" name="Rounded Rectangle 70">
            <a:extLst>
              <a:ext uri="{FF2B5EF4-FFF2-40B4-BE49-F238E27FC236}">
                <a16:creationId xmlns:a16="http://schemas.microsoft.com/office/drawing/2014/main" id="{A385A263-593F-4935-9569-D50DF3F784D7}"/>
              </a:ext>
            </a:extLst>
          </p:cNvPr>
          <p:cNvSpPr/>
          <p:nvPr userDrawn="1"/>
        </p:nvSpPr>
        <p:spPr>
          <a:xfrm>
            <a:off x="7187441" y="4933992"/>
            <a:ext cx="4929112"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D100">
                  <a:lumMod val="50000"/>
                </a:srgbClr>
              </a:solidFill>
              <a:effectLst/>
              <a:uLnTx/>
              <a:uFillTx/>
              <a:latin typeface="Arial" panose="020B0604020202020204" pitchFamily="34" charset="0"/>
              <a:ea typeface="+mn-ea"/>
              <a:cs typeface="Arial" panose="020B0604020202020204" pitchFamily="34" charset="0"/>
            </a:endParaRPr>
          </a:p>
        </p:txBody>
      </p:sp>
      <p:pic>
        <p:nvPicPr>
          <p:cNvPr id="76" name="Picture 8" descr="Image result for un economic commission for africa&quot;">
            <a:extLst>
              <a:ext uri="{FF2B5EF4-FFF2-40B4-BE49-F238E27FC236}">
                <a16:creationId xmlns:a16="http://schemas.microsoft.com/office/drawing/2014/main" id="{F52C486C-CBAC-456E-BA8F-11CF2028C41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154032" y="1277848"/>
            <a:ext cx="3685833" cy="446332"/>
          </a:xfrm>
          <a:prstGeom prst="rect">
            <a:avLst/>
          </a:prstGeom>
          <a:noFill/>
          <a:extLst>
            <a:ext uri="{909E8E84-426E-40DD-AFC4-6F175D3DCCD1}">
              <a14:hiddenFill xmlns:a14="http://schemas.microsoft.com/office/drawing/2010/main">
                <a:solidFill>
                  <a:srgbClr val="FFFFFF"/>
                </a:solidFill>
              </a14:hiddenFill>
            </a:ext>
          </a:extLst>
        </p:spPr>
      </p:pic>
      <p:sp>
        <p:nvSpPr>
          <p:cNvPr id="77" name="Rounded Rectangle 70">
            <a:extLst>
              <a:ext uri="{FF2B5EF4-FFF2-40B4-BE49-F238E27FC236}">
                <a16:creationId xmlns:a16="http://schemas.microsoft.com/office/drawing/2014/main" id="{555BA764-B543-4486-A548-EA95A6C095BC}"/>
              </a:ext>
            </a:extLst>
          </p:cNvPr>
          <p:cNvSpPr/>
          <p:nvPr userDrawn="1"/>
        </p:nvSpPr>
        <p:spPr>
          <a:xfrm>
            <a:off x="7177281" y="5906521"/>
            <a:ext cx="4929112"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lvl="0" algn="r">
              <a:defRPr/>
            </a:pPr>
            <a:endParaRPr kumimoji="0" lang="en-GB" sz="1400"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pic>
        <p:nvPicPr>
          <p:cNvPr id="78" name="Picture 77">
            <a:extLst>
              <a:ext uri="{FF2B5EF4-FFF2-40B4-BE49-F238E27FC236}">
                <a16:creationId xmlns:a16="http://schemas.microsoft.com/office/drawing/2014/main" id="{A96BC38A-DCDC-4DAE-AB51-6CC15108356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048078" y="1222013"/>
            <a:ext cx="840435" cy="530973"/>
          </a:xfrm>
          <a:prstGeom prst="rect">
            <a:avLst/>
          </a:prstGeom>
        </p:spPr>
      </p:pic>
      <p:sp>
        <p:nvSpPr>
          <p:cNvPr id="80" name="Title 1">
            <a:extLst>
              <a:ext uri="{FF2B5EF4-FFF2-40B4-BE49-F238E27FC236}">
                <a16:creationId xmlns:a16="http://schemas.microsoft.com/office/drawing/2014/main" id="{E305DF57-8696-4983-920B-CC602C3DF060}"/>
              </a:ext>
            </a:extLst>
          </p:cNvPr>
          <p:cNvSpPr>
            <a:spLocks noGrp="1"/>
          </p:cNvSpPr>
          <p:nvPr>
            <p:ph type="ctrTitle"/>
          </p:nvPr>
        </p:nvSpPr>
        <p:spPr>
          <a:xfrm>
            <a:off x="7187440" y="5067016"/>
            <a:ext cx="4918952" cy="609227"/>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lvl1pPr>
              <a:defRPr kumimoji="0" lang="en-US" sz="2400" b="1" i="0" u="none" strike="noStrike" cap="none" spc="0" normalizeH="0" baseline="0">
                <a:ln>
                  <a:noFill/>
                </a:ln>
                <a:solidFill>
                  <a:srgbClr val="FFD100">
                    <a:lumMod val="50000"/>
                  </a:srgbClr>
                </a:solidFill>
                <a:effectLst/>
                <a:uLnTx/>
                <a:uFillTx/>
                <a:latin typeface="Arial" panose="020B0604020202020204" pitchFamily="34" charset="0"/>
                <a:ea typeface="+mn-ea"/>
                <a:cs typeface="Arial" panose="020B0604020202020204" pitchFamily="34" charset="0"/>
              </a:defRPr>
            </a:lvl1pPr>
          </a:lstStyle>
          <a:p>
            <a:pPr marL="0" marR="0" lvl="0" indent="0" algn="r" fontAlgn="auto">
              <a:lnSpc>
                <a:spcPct val="100000"/>
              </a:lnSpc>
              <a:spcBef>
                <a:spcPts val="0"/>
              </a:spcBef>
              <a:spcAft>
                <a:spcPts val="0"/>
              </a:spcAft>
              <a:buClrTx/>
              <a:buSzTx/>
              <a:buFontTx/>
              <a:tabLst/>
            </a:pPr>
            <a:r>
              <a:rPr lang="en-US" dirty="0"/>
              <a:t>Click to edit Master title style</a:t>
            </a:r>
          </a:p>
        </p:txBody>
      </p:sp>
      <p:sp>
        <p:nvSpPr>
          <p:cNvPr id="81" name="Subtitle 2">
            <a:extLst>
              <a:ext uri="{FF2B5EF4-FFF2-40B4-BE49-F238E27FC236}">
                <a16:creationId xmlns:a16="http://schemas.microsoft.com/office/drawing/2014/main" id="{02D0B386-2282-4FF2-9B2A-FEEDFEB12192}"/>
              </a:ext>
            </a:extLst>
          </p:cNvPr>
          <p:cNvSpPr>
            <a:spLocks noGrp="1"/>
          </p:cNvSpPr>
          <p:nvPr>
            <p:ph type="subTitle" idx="1"/>
          </p:nvPr>
        </p:nvSpPr>
        <p:spPr>
          <a:xfrm>
            <a:off x="7187440" y="6004193"/>
            <a:ext cx="4918952" cy="772744"/>
          </a:xfrm>
        </p:spPr>
        <p:txBody>
          <a:bodyPr>
            <a:normAutofit/>
          </a:bodyPr>
          <a:lstStyle>
            <a:lvl1pPr marL="0" indent="0" algn="r">
              <a:buNone/>
              <a:defRPr kumimoji="0" lang="en-US" sz="1600" b="1" i="0" u="none" strike="noStrike" kern="1200" cap="none" spc="0" normalizeH="0" baseline="0" dirty="0">
                <a:ln>
                  <a:noFill/>
                </a:ln>
                <a:solidFill>
                  <a:srgbClr val="133C8B"/>
                </a:solidFill>
                <a:effectLst/>
                <a:uLnTx/>
                <a:uFillTx/>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888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1F300-AE65-40C2-B757-A1508762AF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AE0A6F-C8C1-4D83-9981-C832A0EF21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09A185-979E-44CD-B787-310DDC796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AE47B-C5B1-40AB-B861-4636DD3207AF}"/>
              </a:ext>
            </a:extLst>
          </p:cNvPr>
          <p:cNvSpPr>
            <a:spLocks noGrp="1"/>
          </p:cNvSpPr>
          <p:nvPr>
            <p:ph type="dt" sz="half" idx="10"/>
          </p:nvPr>
        </p:nvSpPr>
        <p:spPr/>
        <p:txBody>
          <a:bodyPr/>
          <a:lstStyle/>
          <a:p>
            <a:fld id="{895CCF58-98CC-425C-A4EB-C90C2473AAB3}" type="datetimeFigureOut">
              <a:rPr lang="en-US" smtClean="0"/>
              <a:t>10/16/2024</a:t>
            </a:fld>
            <a:endParaRPr lang="en-US"/>
          </a:p>
        </p:txBody>
      </p:sp>
      <p:sp>
        <p:nvSpPr>
          <p:cNvPr id="6" name="Footer Placeholder 5">
            <a:extLst>
              <a:ext uri="{FF2B5EF4-FFF2-40B4-BE49-F238E27FC236}">
                <a16:creationId xmlns:a16="http://schemas.microsoft.com/office/drawing/2014/main" id="{79953A7D-8899-4BCF-9838-632BB277C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4A305-0056-495E-8029-C592AAD10A07}"/>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15058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9B14-EA8D-4C9B-8197-20F877433E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AEBFE1-9E9B-4B78-BECF-395A01D721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E9ABD-4B57-4CFB-A061-D0C164309AE6}"/>
              </a:ext>
            </a:extLst>
          </p:cNvPr>
          <p:cNvSpPr>
            <a:spLocks noGrp="1"/>
          </p:cNvSpPr>
          <p:nvPr>
            <p:ph type="dt" sz="half" idx="10"/>
          </p:nvPr>
        </p:nvSpPr>
        <p:spPr/>
        <p:txBody>
          <a:bodyPr/>
          <a:lstStyle/>
          <a:p>
            <a:fld id="{895CCF58-98CC-425C-A4EB-C90C2473AAB3}" type="datetimeFigureOut">
              <a:rPr lang="en-US" smtClean="0"/>
              <a:t>10/16/2024</a:t>
            </a:fld>
            <a:endParaRPr lang="en-US"/>
          </a:p>
        </p:txBody>
      </p:sp>
      <p:sp>
        <p:nvSpPr>
          <p:cNvPr id="5" name="Footer Placeholder 4">
            <a:extLst>
              <a:ext uri="{FF2B5EF4-FFF2-40B4-BE49-F238E27FC236}">
                <a16:creationId xmlns:a16="http://schemas.microsoft.com/office/drawing/2014/main" id="{88146B61-6DD7-4428-9E89-5E4533110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3B7C1-088F-4985-9CAF-BF96221709E2}"/>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1403727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457BA-8DDA-4F51-A78A-9C9B141FC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C0B337-A7CD-4FD1-9AF9-DB7CA30F86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665F7-BE7B-4C5E-9BCF-DD5AC4C9A5EE}"/>
              </a:ext>
            </a:extLst>
          </p:cNvPr>
          <p:cNvSpPr>
            <a:spLocks noGrp="1"/>
          </p:cNvSpPr>
          <p:nvPr>
            <p:ph type="dt" sz="half" idx="10"/>
          </p:nvPr>
        </p:nvSpPr>
        <p:spPr/>
        <p:txBody>
          <a:bodyPr/>
          <a:lstStyle/>
          <a:p>
            <a:fld id="{895CCF58-98CC-425C-A4EB-C90C2473AAB3}" type="datetimeFigureOut">
              <a:rPr lang="en-US" smtClean="0"/>
              <a:t>10/16/2024</a:t>
            </a:fld>
            <a:endParaRPr lang="en-US"/>
          </a:p>
        </p:txBody>
      </p:sp>
      <p:sp>
        <p:nvSpPr>
          <p:cNvPr id="5" name="Footer Placeholder 4">
            <a:extLst>
              <a:ext uri="{FF2B5EF4-FFF2-40B4-BE49-F238E27FC236}">
                <a16:creationId xmlns:a16="http://schemas.microsoft.com/office/drawing/2014/main" id="{53119722-7C4E-450F-B0C2-7201FA1CF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C4B82-8370-4FEC-8797-870255110151}"/>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1352273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B18FFCF-25C0-4B22-BBFB-638F764194D1}"/>
              </a:ext>
            </a:extLst>
          </p:cNvPr>
          <p:cNvSpPr/>
          <p:nvPr userDrawn="1"/>
        </p:nvSpPr>
        <p:spPr>
          <a:xfrm flipV="1">
            <a:off x="0" y="1"/>
            <a:ext cx="12192000" cy="7417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959502-B620-4FD9-B9FA-7FCC347CE89A}"/>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0ED37782-2732-4C14-8D10-E3C13438FB39}"/>
              </a:ext>
            </a:extLst>
          </p:cNvPr>
          <p:cNvSpPr>
            <a:spLocks noGrp="1"/>
          </p:cNvSpPr>
          <p:nvPr>
            <p:ph type="title"/>
          </p:nvPr>
        </p:nvSpPr>
        <p:spPr>
          <a:xfrm>
            <a:off x="370113" y="133655"/>
            <a:ext cx="11451773" cy="585746"/>
          </a:xfrm>
        </p:spPr>
        <p:txBody>
          <a:bodyPr>
            <a:noAutofit/>
          </a:bodyPr>
          <a:lstStyle>
            <a:lvl1pPr algn="l">
              <a:defRPr sz="3200" b="1">
                <a:solidFill>
                  <a:srgbClr val="1C3867"/>
                </a:solidFill>
                <a:latin typeface="+mn-lt"/>
              </a:defRPr>
            </a:lvl1pPr>
          </a:lstStyle>
          <a:p>
            <a:r>
              <a:rPr lang="en-US" dirty="0"/>
              <a:t>Click to edit Master title style</a:t>
            </a:r>
          </a:p>
        </p:txBody>
      </p:sp>
      <p:sp>
        <p:nvSpPr>
          <p:cNvPr id="13" name="Content Placeholder 3">
            <a:extLst>
              <a:ext uri="{FF2B5EF4-FFF2-40B4-BE49-F238E27FC236}">
                <a16:creationId xmlns:a16="http://schemas.microsoft.com/office/drawing/2014/main" id="{A77A157A-9640-445A-8D94-E5020C4A9623}"/>
              </a:ext>
            </a:extLst>
          </p:cNvPr>
          <p:cNvSpPr>
            <a:spLocks noGrp="1"/>
          </p:cNvSpPr>
          <p:nvPr>
            <p:ph sz="half" idx="2"/>
          </p:nvPr>
        </p:nvSpPr>
        <p:spPr>
          <a:xfrm>
            <a:off x="370113" y="898789"/>
            <a:ext cx="11451773" cy="5278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4">
            <a:extLst>
              <a:ext uri="{FF2B5EF4-FFF2-40B4-BE49-F238E27FC236}">
                <a16:creationId xmlns:a16="http://schemas.microsoft.com/office/drawing/2014/main" id="{DE5C3CE9-736D-4E14-94DF-637D3F96B4A5}"/>
              </a:ext>
            </a:extLst>
          </p:cNvPr>
          <p:cNvSpPr>
            <a:spLocks noGrp="1"/>
          </p:cNvSpPr>
          <p:nvPr>
            <p:ph type="dt" sz="half" idx="10"/>
          </p:nvPr>
        </p:nvSpPr>
        <p:spPr>
          <a:xfrm>
            <a:off x="838200" y="6356350"/>
            <a:ext cx="2743200" cy="365125"/>
          </a:xfrm>
        </p:spPr>
        <p:txBody>
          <a:bodyPr/>
          <a:lstStyle/>
          <a:p>
            <a:fld id="{895CCF58-98CC-425C-A4EB-C90C2473AAB3}" type="datetimeFigureOut">
              <a:rPr lang="en-US" smtClean="0"/>
              <a:t>10/16/2024</a:t>
            </a:fld>
            <a:endParaRPr lang="en-US"/>
          </a:p>
        </p:txBody>
      </p:sp>
      <p:sp>
        <p:nvSpPr>
          <p:cNvPr id="15" name="Footer Placeholder 5">
            <a:extLst>
              <a:ext uri="{FF2B5EF4-FFF2-40B4-BE49-F238E27FC236}">
                <a16:creationId xmlns:a16="http://schemas.microsoft.com/office/drawing/2014/main" id="{B2A325F5-E8C4-431A-AC3C-83CFF55E5E39}"/>
              </a:ext>
            </a:extLst>
          </p:cNvPr>
          <p:cNvSpPr>
            <a:spLocks noGrp="1"/>
          </p:cNvSpPr>
          <p:nvPr>
            <p:ph type="ftr" sz="quarter" idx="11"/>
          </p:nvPr>
        </p:nvSpPr>
        <p:spPr>
          <a:xfrm>
            <a:off x="4038600" y="6356350"/>
            <a:ext cx="4114800" cy="365125"/>
          </a:xfrm>
        </p:spPr>
        <p:txBody>
          <a:bodyPr/>
          <a:lstStyle/>
          <a:p>
            <a:endParaRPr lang="en-US" dirty="0"/>
          </a:p>
        </p:txBody>
      </p:sp>
      <p:sp>
        <p:nvSpPr>
          <p:cNvPr id="16" name="Slide Number Placeholder 6">
            <a:extLst>
              <a:ext uri="{FF2B5EF4-FFF2-40B4-BE49-F238E27FC236}">
                <a16:creationId xmlns:a16="http://schemas.microsoft.com/office/drawing/2014/main" id="{10F5519A-5BB6-4C5A-9736-F07949A01486}"/>
              </a:ext>
            </a:extLst>
          </p:cNvPr>
          <p:cNvSpPr>
            <a:spLocks noGrp="1"/>
          </p:cNvSpPr>
          <p:nvPr>
            <p:ph type="sldNum" sz="quarter" idx="12"/>
          </p:nvPr>
        </p:nvSpPr>
        <p:spPr>
          <a:xfrm>
            <a:off x="8610600" y="6356350"/>
            <a:ext cx="2743200" cy="365125"/>
          </a:xfrm>
        </p:spPr>
        <p:txBody>
          <a:bodyPr/>
          <a:lstStyle/>
          <a:p>
            <a:fld id="{669CF414-0634-4E5D-9077-D58D470BFA39}" type="slidenum">
              <a:rPr lang="en-US" smtClean="0"/>
              <a:t>‹N°›</a:t>
            </a:fld>
            <a:endParaRPr lang="en-US"/>
          </a:p>
        </p:txBody>
      </p:sp>
      <p:pic>
        <p:nvPicPr>
          <p:cNvPr id="17" name="Content Placeholder 4">
            <a:extLst>
              <a:ext uri="{FF2B5EF4-FFF2-40B4-BE49-F238E27FC236}">
                <a16:creationId xmlns:a16="http://schemas.microsoft.com/office/drawing/2014/main" id="{FE824DF6-AB03-4379-9675-A7A26A5268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3217" y="6513362"/>
            <a:ext cx="8038783" cy="344638"/>
          </a:xfrm>
          <a:prstGeom prst="rect">
            <a:avLst/>
          </a:prstGeom>
        </p:spPr>
      </p:pic>
      <p:pic>
        <p:nvPicPr>
          <p:cNvPr id="19" name="Picture 18" descr="A close up of a logo&#10;&#10;Description automatically generated">
            <a:extLst>
              <a:ext uri="{FF2B5EF4-FFF2-40B4-BE49-F238E27FC236}">
                <a16:creationId xmlns:a16="http://schemas.microsoft.com/office/drawing/2014/main" id="{2EEE6E20-65FF-403A-AA46-C9ACC563B3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6208" y="6576704"/>
            <a:ext cx="1959391" cy="226084"/>
          </a:xfrm>
          <a:prstGeom prst="rect">
            <a:avLst/>
          </a:prstGeom>
        </p:spPr>
      </p:pic>
    </p:spTree>
    <p:extLst>
      <p:ext uri="{BB962C8B-B14F-4D97-AF65-F5344CB8AC3E}">
        <p14:creationId xmlns:p14="http://schemas.microsoft.com/office/powerpoint/2010/main" val="3139134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D63038-2770-4F81-8B59-72FF103AB658}"/>
              </a:ext>
            </a:extLst>
          </p:cNvPr>
          <p:cNvSpPr/>
          <p:nvPr userDrawn="1"/>
        </p:nvSpPr>
        <p:spPr>
          <a:xfrm flipV="1">
            <a:off x="0" y="1"/>
            <a:ext cx="12192000" cy="123203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5FDAD77-77CF-4B6F-A6DD-BA4201B8BD24}"/>
              </a:ext>
            </a:extLst>
          </p:cNvPr>
          <p:cNvSpPr>
            <a:spLocks noGrp="1"/>
          </p:cNvSpPr>
          <p:nvPr>
            <p:ph type="title"/>
          </p:nvPr>
        </p:nvSpPr>
        <p:spPr>
          <a:xfrm>
            <a:off x="3032015" y="1676426"/>
            <a:ext cx="6126166" cy="741776"/>
          </a:xfrm>
        </p:spPr>
        <p:txBody>
          <a:bodyPr>
            <a:normAutofit/>
          </a:bodyPr>
          <a:lstStyle>
            <a:lvl1pPr algn="ctr">
              <a:defRPr sz="3600" b="1">
                <a:solidFill>
                  <a:srgbClr val="1C3867"/>
                </a:solidFill>
                <a:latin typeface="+mn-lt"/>
              </a:defRPr>
            </a:lvl1pPr>
          </a:lstStyle>
          <a:p>
            <a:r>
              <a:rPr lang="en-US" dirty="0"/>
              <a:t>Click to edit Master title style</a:t>
            </a:r>
          </a:p>
        </p:txBody>
      </p:sp>
      <p:pic>
        <p:nvPicPr>
          <p:cNvPr id="16" name="Picture 15">
            <a:extLst>
              <a:ext uri="{FF2B5EF4-FFF2-40B4-BE49-F238E27FC236}">
                <a16:creationId xmlns:a16="http://schemas.microsoft.com/office/drawing/2014/main" id="{1A2FF967-33E6-4F7D-819A-0E987D27F6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47786" y="245130"/>
            <a:ext cx="1174100" cy="741776"/>
          </a:xfrm>
          <a:prstGeom prst="rect">
            <a:avLst/>
          </a:prstGeom>
        </p:spPr>
      </p:pic>
      <p:pic>
        <p:nvPicPr>
          <p:cNvPr id="24584" name="Picture 8" descr="Image result for un economic commission for africa&quot;">
            <a:extLst>
              <a:ext uri="{FF2B5EF4-FFF2-40B4-BE49-F238E27FC236}">
                <a16:creationId xmlns:a16="http://schemas.microsoft.com/office/drawing/2014/main" id="{82D6E10D-8246-4A19-AB6A-BE027888F516}"/>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70113" y="336307"/>
            <a:ext cx="4619740" cy="55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244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EB56BC-18B4-484A-A48C-60618F6083A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CEAA21F-2ED2-4F88-A210-B5875FA3BAD7}"/>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0" y="0"/>
            <a:ext cx="2591025" cy="4401693"/>
          </a:xfrm>
          <a:prstGeom prst="rect">
            <a:avLst/>
          </a:prstGeom>
        </p:spPr>
      </p:pic>
      <p:sp>
        <p:nvSpPr>
          <p:cNvPr id="9" name="Freeform 91">
            <a:extLst>
              <a:ext uri="{FF2B5EF4-FFF2-40B4-BE49-F238E27FC236}">
                <a16:creationId xmlns:a16="http://schemas.microsoft.com/office/drawing/2014/main" id="{BA552FB6-6A13-49A1-B8B3-8FF8F9DA2E45}"/>
              </a:ext>
            </a:extLst>
          </p:cNvPr>
          <p:cNvSpPr/>
          <p:nvPr userDrawn="1"/>
        </p:nvSpPr>
        <p:spPr>
          <a:xfrm>
            <a:off x="17" y="8"/>
            <a:ext cx="12191985" cy="6857992"/>
          </a:xfrm>
          <a:custGeom>
            <a:avLst/>
            <a:gdLst>
              <a:gd name="connsiteX0" fmla="*/ 8540357 w 9143989"/>
              <a:gd name="connsiteY0" fmla="*/ 4429886 h 5143494"/>
              <a:gd name="connsiteX1" fmla="*/ 8430945 w 9143989"/>
              <a:gd name="connsiteY1" fmla="*/ 4539298 h 5143494"/>
              <a:gd name="connsiteX2" fmla="*/ 8430945 w 9143989"/>
              <a:gd name="connsiteY2" fmla="*/ 4976932 h 5143494"/>
              <a:gd name="connsiteX3" fmla="*/ 8540357 w 9143989"/>
              <a:gd name="connsiteY3" fmla="*/ 5086344 h 5143494"/>
              <a:gd name="connsiteX4" fmla="*/ 8977991 w 9143989"/>
              <a:gd name="connsiteY4" fmla="*/ 5086344 h 5143494"/>
              <a:gd name="connsiteX5" fmla="*/ 9087403 w 9143989"/>
              <a:gd name="connsiteY5" fmla="*/ 4976932 h 5143494"/>
              <a:gd name="connsiteX6" fmla="*/ 9087403 w 9143989"/>
              <a:gd name="connsiteY6" fmla="*/ 4539298 h 5143494"/>
              <a:gd name="connsiteX7" fmla="*/ 8977991 w 9143989"/>
              <a:gd name="connsiteY7" fmla="*/ 4429886 h 5143494"/>
              <a:gd name="connsiteX8" fmla="*/ 7778358 w 9143989"/>
              <a:gd name="connsiteY8" fmla="*/ 4429886 h 5143494"/>
              <a:gd name="connsiteX9" fmla="*/ 7668946 w 9143989"/>
              <a:gd name="connsiteY9" fmla="*/ 4539298 h 5143494"/>
              <a:gd name="connsiteX10" fmla="*/ 7668946 w 9143989"/>
              <a:gd name="connsiteY10" fmla="*/ 4976932 h 5143494"/>
              <a:gd name="connsiteX11" fmla="*/ 7778358 w 9143989"/>
              <a:gd name="connsiteY11" fmla="*/ 5086344 h 5143494"/>
              <a:gd name="connsiteX12" fmla="*/ 8215992 w 9143989"/>
              <a:gd name="connsiteY12" fmla="*/ 5086344 h 5143494"/>
              <a:gd name="connsiteX13" fmla="*/ 8325404 w 9143989"/>
              <a:gd name="connsiteY13" fmla="*/ 4976932 h 5143494"/>
              <a:gd name="connsiteX14" fmla="*/ 8325404 w 9143989"/>
              <a:gd name="connsiteY14" fmla="*/ 4539298 h 5143494"/>
              <a:gd name="connsiteX15" fmla="*/ 8215992 w 9143989"/>
              <a:gd name="connsiteY15" fmla="*/ 4429886 h 5143494"/>
              <a:gd name="connsiteX16" fmla="*/ 7023979 w 9143989"/>
              <a:gd name="connsiteY16" fmla="*/ 4429886 h 5143494"/>
              <a:gd name="connsiteX17" fmla="*/ 6914567 w 9143989"/>
              <a:gd name="connsiteY17" fmla="*/ 4539298 h 5143494"/>
              <a:gd name="connsiteX18" fmla="*/ 6914567 w 9143989"/>
              <a:gd name="connsiteY18" fmla="*/ 4976932 h 5143494"/>
              <a:gd name="connsiteX19" fmla="*/ 7023979 w 9143989"/>
              <a:gd name="connsiteY19" fmla="*/ 5086344 h 5143494"/>
              <a:gd name="connsiteX20" fmla="*/ 7461613 w 9143989"/>
              <a:gd name="connsiteY20" fmla="*/ 5086344 h 5143494"/>
              <a:gd name="connsiteX21" fmla="*/ 7571025 w 9143989"/>
              <a:gd name="connsiteY21" fmla="*/ 4976932 h 5143494"/>
              <a:gd name="connsiteX22" fmla="*/ 7571025 w 9143989"/>
              <a:gd name="connsiteY22" fmla="*/ 4539298 h 5143494"/>
              <a:gd name="connsiteX23" fmla="*/ 7461613 w 9143989"/>
              <a:gd name="connsiteY23" fmla="*/ 4429886 h 5143494"/>
              <a:gd name="connsiteX24" fmla="*/ 6261980 w 9143989"/>
              <a:gd name="connsiteY24" fmla="*/ 4429886 h 5143494"/>
              <a:gd name="connsiteX25" fmla="*/ 6152568 w 9143989"/>
              <a:gd name="connsiteY25" fmla="*/ 4539298 h 5143494"/>
              <a:gd name="connsiteX26" fmla="*/ 6152568 w 9143989"/>
              <a:gd name="connsiteY26" fmla="*/ 4976932 h 5143494"/>
              <a:gd name="connsiteX27" fmla="*/ 6261980 w 9143989"/>
              <a:gd name="connsiteY27" fmla="*/ 5086344 h 5143494"/>
              <a:gd name="connsiteX28" fmla="*/ 6699614 w 9143989"/>
              <a:gd name="connsiteY28" fmla="*/ 5086344 h 5143494"/>
              <a:gd name="connsiteX29" fmla="*/ 6809026 w 9143989"/>
              <a:gd name="connsiteY29" fmla="*/ 4976932 h 5143494"/>
              <a:gd name="connsiteX30" fmla="*/ 6809026 w 9143989"/>
              <a:gd name="connsiteY30" fmla="*/ 4539298 h 5143494"/>
              <a:gd name="connsiteX31" fmla="*/ 6699614 w 9143989"/>
              <a:gd name="connsiteY31" fmla="*/ 4429886 h 5143494"/>
              <a:gd name="connsiteX32" fmla="*/ 5499981 w 9143989"/>
              <a:gd name="connsiteY32" fmla="*/ 4429886 h 5143494"/>
              <a:gd name="connsiteX33" fmla="*/ 5390569 w 9143989"/>
              <a:gd name="connsiteY33" fmla="*/ 4539298 h 5143494"/>
              <a:gd name="connsiteX34" fmla="*/ 5390569 w 9143989"/>
              <a:gd name="connsiteY34" fmla="*/ 4976932 h 5143494"/>
              <a:gd name="connsiteX35" fmla="*/ 5499981 w 9143989"/>
              <a:gd name="connsiteY35" fmla="*/ 5086344 h 5143494"/>
              <a:gd name="connsiteX36" fmla="*/ 5937615 w 9143989"/>
              <a:gd name="connsiteY36" fmla="*/ 5086344 h 5143494"/>
              <a:gd name="connsiteX37" fmla="*/ 6047027 w 9143989"/>
              <a:gd name="connsiteY37" fmla="*/ 4976932 h 5143494"/>
              <a:gd name="connsiteX38" fmla="*/ 6047027 w 9143989"/>
              <a:gd name="connsiteY38" fmla="*/ 4539298 h 5143494"/>
              <a:gd name="connsiteX39" fmla="*/ 5937615 w 9143989"/>
              <a:gd name="connsiteY39" fmla="*/ 4429886 h 5143494"/>
              <a:gd name="connsiteX40" fmla="*/ 4737982 w 9143989"/>
              <a:gd name="connsiteY40" fmla="*/ 4429886 h 5143494"/>
              <a:gd name="connsiteX41" fmla="*/ 4628570 w 9143989"/>
              <a:gd name="connsiteY41" fmla="*/ 4539298 h 5143494"/>
              <a:gd name="connsiteX42" fmla="*/ 4628570 w 9143989"/>
              <a:gd name="connsiteY42" fmla="*/ 4976932 h 5143494"/>
              <a:gd name="connsiteX43" fmla="*/ 4737982 w 9143989"/>
              <a:gd name="connsiteY43" fmla="*/ 5086344 h 5143494"/>
              <a:gd name="connsiteX44" fmla="*/ 5175616 w 9143989"/>
              <a:gd name="connsiteY44" fmla="*/ 5086344 h 5143494"/>
              <a:gd name="connsiteX45" fmla="*/ 5285028 w 9143989"/>
              <a:gd name="connsiteY45" fmla="*/ 4976932 h 5143494"/>
              <a:gd name="connsiteX46" fmla="*/ 5285028 w 9143989"/>
              <a:gd name="connsiteY46" fmla="*/ 4539298 h 5143494"/>
              <a:gd name="connsiteX47" fmla="*/ 5175616 w 9143989"/>
              <a:gd name="connsiteY47" fmla="*/ 4429886 h 5143494"/>
              <a:gd name="connsiteX48" fmla="*/ 3975990 w 9143989"/>
              <a:gd name="connsiteY48" fmla="*/ 4429886 h 5143494"/>
              <a:gd name="connsiteX49" fmla="*/ 3866579 w 9143989"/>
              <a:gd name="connsiteY49" fmla="*/ 4539298 h 5143494"/>
              <a:gd name="connsiteX50" fmla="*/ 3866579 w 9143989"/>
              <a:gd name="connsiteY50" fmla="*/ 4976932 h 5143494"/>
              <a:gd name="connsiteX51" fmla="*/ 3975990 w 9143989"/>
              <a:gd name="connsiteY51" fmla="*/ 5086344 h 5143494"/>
              <a:gd name="connsiteX52" fmla="*/ 4413617 w 9143989"/>
              <a:gd name="connsiteY52" fmla="*/ 5086344 h 5143494"/>
              <a:gd name="connsiteX53" fmla="*/ 4523029 w 9143989"/>
              <a:gd name="connsiteY53" fmla="*/ 4976932 h 5143494"/>
              <a:gd name="connsiteX54" fmla="*/ 4523029 w 9143989"/>
              <a:gd name="connsiteY54" fmla="*/ 4539298 h 5143494"/>
              <a:gd name="connsiteX55" fmla="*/ 4413617 w 9143989"/>
              <a:gd name="connsiteY55" fmla="*/ 4429886 h 5143494"/>
              <a:gd name="connsiteX56" fmla="*/ 3213993 w 9143989"/>
              <a:gd name="connsiteY56" fmla="*/ 4429886 h 5143494"/>
              <a:gd name="connsiteX57" fmla="*/ 3104580 w 9143989"/>
              <a:gd name="connsiteY57" fmla="*/ 4539298 h 5143494"/>
              <a:gd name="connsiteX58" fmla="*/ 3104580 w 9143989"/>
              <a:gd name="connsiteY58" fmla="*/ 4976932 h 5143494"/>
              <a:gd name="connsiteX59" fmla="*/ 3213993 w 9143989"/>
              <a:gd name="connsiteY59" fmla="*/ 5086344 h 5143494"/>
              <a:gd name="connsiteX60" fmla="*/ 3651627 w 9143989"/>
              <a:gd name="connsiteY60" fmla="*/ 5086344 h 5143494"/>
              <a:gd name="connsiteX61" fmla="*/ 3761039 w 9143989"/>
              <a:gd name="connsiteY61" fmla="*/ 4976932 h 5143494"/>
              <a:gd name="connsiteX62" fmla="*/ 3761039 w 9143989"/>
              <a:gd name="connsiteY62" fmla="*/ 4539298 h 5143494"/>
              <a:gd name="connsiteX63" fmla="*/ 3651627 w 9143989"/>
              <a:gd name="connsiteY63" fmla="*/ 4429886 h 5143494"/>
              <a:gd name="connsiteX64" fmla="*/ 2451995 w 9143989"/>
              <a:gd name="connsiteY64" fmla="*/ 4429886 h 5143494"/>
              <a:gd name="connsiteX65" fmla="*/ 2342584 w 9143989"/>
              <a:gd name="connsiteY65" fmla="*/ 4539298 h 5143494"/>
              <a:gd name="connsiteX66" fmla="*/ 2342584 w 9143989"/>
              <a:gd name="connsiteY66" fmla="*/ 4976932 h 5143494"/>
              <a:gd name="connsiteX67" fmla="*/ 2451995 w 9143989"/>
              <a:gd name="connsiteY67" fmla="*/ 5086344 h 5143494"/>
              <a:gd name="connsiteX68" fmla="*/ 2889629 w 9143989"/>
              <a:gd name="connsiteY68" fmla="*/ 5086344 h 5143494"/>
              <a:gd name="connsiteX69" fmla="*/ 2999040 w 9143989"/>
              <a:gd name="connsiteY69" fmla="*/ 4976932 h 5143494"/>
              <a:gd name="connsiteX70" fmla="*/ 2999040 w 9143989"/>
              <a:gd name="connsiteY70" fmla="*/ 4539298 h 5143494"/>
              <a:gd name="connsiteX71" fmla="*/ 2889629 w 9143989"/>
              <a:gd name="connsiteY71" fmla="*/ 4429886 h 5143494"/>
              <a:gd name="connsiteX72" fmla="*/ 1689996 w 9143989"/>
              <a:gd name="connsiteY72" fmla="*/ 4429886 h 5143494"/>
              <a:gd name="connsiteX73" fmla="*/ 1580586 w 9143989"/>
              <a:gd name="connsiteY73" fmla="*/ 4539298 h 5143494"/>
              <a:gd name="connsiteX74" fmla="*/ 1580586 w 9143989"/>
              <a:gd name="connsiteY74" fmla="*/ 4976932 h 5143494"/>
              <a:gd name="connsiteX75" fmla="*/ 1689996 w 9143989"/>
              <a:gd name="connsiteY75" fmla="*/ 5086344 h 5143494"/>
              <a:gd name="connsiteX76" fmla="*/ 2127633 w 9143989"/>
              <a:gd name="connsiteY76" fmla="*/ 5086344 h 5143494"/>
              <a:gd name="connsiteX77" fmla="*/ 2237044 w 9143989"/>
              <a:gd name="connsiteY77" fmla="*/ 4976932 h 5143494"/>
              <a:gd name="connsiteX78" fmla="*/ 2237044 w 9143989"/>
              <a:gd name="connsiteY78" fmla="*/ 4539298 h 5143494"/>
              <a:gd name="connsiteX79" fmla="*/ 2127633 w 9143989"/>
              <a:gd name="connsiteY79" fmla="*/ 4429886 h 5143494"/>
              <a:gd name="connsiteX80" fmla="*/ 927996 w 9143989"/>
              <a:gd name="connsiteY80" fmla="*/ 4429886 h 5143494"/>
              <a:gd name="connsiteX81" fmla="*/ 818584 w 9143989"/>
              <a:gd name="connsiteY81" fmla="*/ 4539298 h 5143494"/>
              <a:gd name="connsiteX82" fmla="*/ 818584 w 9143989"/>
              <a:gd name="connsiteY82" fmla="*/ 4976932 h 5143494"/>
              <a:gd name="connsiteX83" fmla="*/ 927996 w 9143989"/>
              <a:gd name="connsiteY83" fmla="*/ 5086344 h 5143494"/>
              <a:gd name="connsiteX84" fmla="*/ 1365636 w 9143989"/>
              <a:gd name="connsiteY84" fmla="*/ 5086344 h 5143494"/>
              <a:gd name="connsiteX85" fmla="*/ 1475050 w 9143989"/>
              <a:gd name="connsiteY85" fmla="*/ 4976932 h 5143494"/>
              <a:gd name="connsiteX86" fmla="*/ 1475050 w 9143989"/>
              <a:gd name="connsiteY86" fmla="*/ 4539298 h 5143494"/>
              <a:gd name="connsiteX87" fmla="*/ 1365636 w 9143989"/>
              <a:gd name="connsiteY87" fmla="*/ 4429886 h 5143494"/>
              <a:gd name="connsiteX88" fmla="*/ 165998 w 9143989"/>
              <a:gd name="connsiteY88" fmla="*/ 4429886 h 5143494"/>
              <a:gd name="connsiteX89" fmla="*/ 56587 w 9143989"/>
              <a:gd name="connsiteY89" fmla="*/ 4539298 h 5143494"/>
              <a:gd name="connsiteX90" fmla="*/ 56587 w 9143989"/>
              <a:gd name="connsiteY90" fmla="*/ 4976932 h 5143494"/>
              <a:gd name="connsiteX91" fmla="*/ 165998 w 9143989"/>
              <a:gd name="connsiteY91" fmla="*/ 5086344 h 5143494"/>
              <a:gd name="connsiteX92" fmla="*/ 603632 w 9143989"/>
              <a:gd name="connsiteY92" fmla="*/ 5086344 h 5143494"/>
              <a:gd name="connsiteX93" fmla="*/ 713044 w 9143989"/>
              <a:gd name="connsiteY93" fmla="*/ 4976932 h 5143494"/>
              <a:gd name="connsiteX94" fmla="*/ 713044 w 9143989"/>
              <a:gd name="connsiteY94" fmla="*/ 4539298 h 5143494"/>
              <a:gd name="connsiteX95" fmla="*/ 603632 w 9143989"/>
              <a:gd name="connsiteY95" fmla="*/ 4429886 h 5143494"/>
              <a:gd name="connsiteX96" fmla="*/ 8540357 w 9143989"/>
              <a:gd name="connsiteY96" fmla="*/ 3700488 h 5143494"/>
              <a:gd name="connsiteX97" fmla="*/ 8430945 w 9143989"/>
              <a:gd name="connsiteY97" fmla="*/ 3809900 h 5143494"/>
              <a:gd name="connsiteX98" fmla="*/ 8430945 w 9143989"/>
              <a:gd name="connsiteY98" fmla="*/ 4247534 h 5143494"/>
              <a:gd name="connsiteX99" fmla="*/ 8540357 w 9143989"/>
              <a:gd name="connsiteY99" fmla="*/ 4356946 h 5143494"/>
              <a:gd name="connsiteX100" fmla="*/ 8977991 w 9143989"/>
              <a:gd name="connsiteY100" fmla="*/ 4356946 h 5143494"/>
              <a:gd name="connsiteX101" fmla="*/ 9087403 w 9143989"/>
              <a:gd name="connsiteY101" fmla="*/ 4247534 h 5143494"/>
              <a:gd name="connsiteX102" fmla="*/ 9087403 w 9143989"/>
              <a:gd name="connsiteY102" fmla="*/ 3809900 h 5143494"/>
              <a:gd name="connsiteX103" fmla="*/ 8977991 w 9143989"/>
              <a:gd name="connsiteY103" fmla="*/ 3700488 h 5143494"/>
              <a:gd name="connsiteX104" fmla="*/ 7778358 w 9143989"/>
              <a:gd name="connsiteY104" fmla="*/ 3700488 h 5143494"/>
              <a:gd name="connsiteX105" fmla="*/ 7668946 w 9143989"/>
              <a:gd name="connsiteY105" fmla="*/ 3809900 h 5143494"/>
              <a:gd name="connsiteX106" fmla="*/ 7668946 w 9143989"/>
              <a:gd name="connsiteY106" fmla="*/ 4247534 h 5143494"/>
              <a:gd name="connsiteX107" fmla="*/ 7778358 w 9143989"/>
              <a:gd name="connsiteY107" fmla="*/ 4356946 h 5143494"/>
              <a:gd name="connsiteX108" fmla="*/ 8215992 w 9143989"/>
              <a:gd name="connsiteY108" fmla="*/ 4356946 h 5143494"/>
              <a:gd name="connsiteX109" fmla="*/ 8325404 w 9143989"/>
              <a:gd name="connsiteY109" fmla="*/ 4247534 h 5143494"/>
              <a:gd name="connsiteX110" fmla="*/ 8325404 w 9143989"/>
              <a:gd name="connsiteY110" fmla="*/ 3809900 h 5143494"/>
              <a:gd name="connsiteX111" fmla="*/ 8215992 w 9143989"/>
              <a:gd name="connsiteY111" fmla="*/ 3700488 h 5143494"/>
              <a:gd name="connsiteX112" fmla="*/ 7023979 w 9143989"/>
              <a:gd name="connsiteY112" fmla="*/ 3700488 h 5143494"/>
              <a:gd name="connsiteX113" fmla="*/ 6914567 w 9143989"/>
              <a:gd name="connsiteY113" fmla="*/ 3809900 h 5143494"/>
              <a:gd name="connsiteX114" fmla="*/ 6914567 w 9143989"/>
              <a:gd name="connsiteY114" fmla="*/ 4247534 h 5143494"/>
              <a:gd name="connsiteX115" fmla="*/ 7023979 w 9143989"/>
              <a:gd name="connsiteY115" fmla="*/ 4356946 h 5143494"/>
              <a:gd name="connsiteX116" fmla="*/ 7461613 w 9143989"/>
              <a:gd name="connsiteY116" fmla="*/ 4356946 h 5143494"/>
              <a:gd name="connsiteX117" fmla="*/ 7571025 w 9143989"/>
              <a:gd name="connsiteY117" fmla="*/ 4247534 h 5143494"/>
              <a:gd name="connsiteX118" fmla="*/ 7571025 w 9143989"/>
              <a:gd name="connsiteY118" fmla="*/ 3809900 h 5143494"/>
              <a:gd name="connsiteX119" fmla="*/ 7461613 w 9143989"/>
              <a:gd name="connsiteY119" fmla="*/ 3700488 h 5143494"/>
              <a:gd name="connsiteX120" fmla="*/ 6261980 w 9143989"/>
              <a:gd name="connsiteY120" fmla="*/ 3700488 h 5143494"/>
              <a:gd name="connsiteX121" fmla="*/ 6152568 w 9143989"/>
              <a:gd name="connsiteY121" fmla="*/ 3809900 h 5143494"/>
              <a:gd name="connsiteX122" fmla="*/ 6152568 w 9143989"/>
              <a:gd name="connsiteY122" fmla="*/ 4247534 h 5143494"/>
              <a:gd name="connsiteX123" fmla="*/ 6261980 w 9143989"/>
              <a:gd name="connsiteY123" fmla="*/ 4356946 h 5143494"/>
              <a:gd name="connsiteX124" fmla="*/ 6699614 w 9143989"/>
              <a:gd name="connsiteY124" fmla="*/ 4356946 h 5143494"/>
              <a:gd name="connsiteX125" fmla="*/ 6809026 w 9143989"/>
              <a:gd name="connsiteY125" fmla="*/ 4247534 h 5143494"/>
              <a:gd name="connsiteX126" fmla="*/ 6809026 w 9143989"/>
              <a:gd name="connsiteY126" fmla="*/ 3809900 h 5143494"/>
              <a:gd name="connsiteX127" fmla="*/ 6699614 w 9143989"/>
              <a:gd name="connsiteY127" fmla="*/ 3700488 h 5143494"/>
              <a:gd name="connsiteX128" fmla="*/ 5499981 w 9143989"/>
              <a:gd name="connsiteY128" fmla="*/ 3700488 h 5143494"/>
              <a:gd name="connsiteX129" fmla="*/ 5390569 w 9143989"/>
              <a:gd name="connsiteY129" fmla="*/ 3809900 h 5143494"/>
              <a:gd name="connsiteX130" fmla="*/ 5390569 w 9143989"/>
              <a:gd name="connsiteY130" fmla="*/ 4247534 h 5143494"/>
              <a:gd name="connsiteX131" fmla="*/ 5499981 w 9143989"/>
              <a:gd name="connsiteY131" fmla="*/ 4356946 h 5143494"/>
              <a:gd name="connsiteX132" fmla="*/ 5937615 w 9143989"/>
              <a:gd name="connsiteY132" fmla="*/ 4356946 h 5143494"/>
              <a:gd name="connsiteX133" fmla="*/ 6047027 w 9143989"/>
              <a:gd name="connsiteY133" fmla="*/ 4247534 h 5143494"/>
              <a:gd name="connsiteX134" fmla="*/ 6047027 w 9143989"/>
              <a:gd name="connsiteY134" fmla="*/ 3809900 h 5143494"/>
              <a:gd name="connsiteX135" fmla="*/ 5937615 w 9143989"/>
              <a:gd name="connsiteY135" fmla="*/ 3700488 h 5143494"/>
              <a:gd name="connsiteX136" fmla="*/ 4737982 w 9143989"/>
              <a:gd name="connsiteY136" fmla="*/ 3700488 h 5143494"/>
              <a:gd name="connsiteX137" fmla="*/ 4628570 w 9143989"/>
              <a:gd name="connsiteY137" fmla="*/ 3809900 h 5143494"/>
              <a:gd name="connsiteX138" fmla="*/ 4628570 w 9143989"/>
              <a:gd name="connsiteY138" fmla="*/ 4247534 h 5143494"/>
              <a:gd name="connsiteX139" fmla="*/ 4737982 w 9143989"/>
              <a:gd name="connsiteY139" fmla="*/ 4356946 h 5143494"/>
              <a:gd name="connsiteX140" fmla="*/ 5175616 w 9143989"/>
              <a:gd name="connsiteY140" fmla="*/ 4356946 h 5143494"/>
              <a:gd name="connsiteX141" fmla="*/ 5285028 w 9143989"/>
              <a:gd name="connsiteY141" fmla="*/ 4247534 h 5143494"/>
              <a:gd name="connsiteX142" fmla="*/ 5285028 w 9143989"/>
              <a:gd name="connsiteY142" fmla="*/ 3809900 h 5143494"/>
              <a:gd name="connsiteX143" fmla="*/ 5175616 w 9143989"/>
              <a:gd name="connsiteY143" fmla="*/ 3700488 h 5143494"/>
              <a:gd name="connsiteX144" fmla="*/ 3975991 w 9143989"/>
              <a:gd name="connsiteY144" fmla="*/ 3700488 h 5143494"/>
              <a:gd name="connsiteX145" fmla="*/ 3866579 w 9143989"/>
              <a:gd name="connsiteY145" fmla="*/ 3809900 h 5143494"/>
              <a:gd name="connsiteX146" fmla="*/ 3866579 w 9143989"/>
              <a:gd name="connsiteY146" fmla="*/ 4247534 h 5143494"/>
              <a:gd name="connsiteX147" fmla="*/ 3975991 w 9143989"/>
              <a:gd name="connsiteY147" fmla="*/ 4356946 h 5143494"/>
              <a:gd name="connsiteX148" fmla="*/ 4413617 w 9143989"/>
              <a:gd name="connsiteY148" fmla="*/ 4356946 h 5143494"/>
              <a:gd name="connsiteX149" fmla="*/ 4523029 w 9143989"/>
              <a:gd name="connsiteY149" fmla="*/ 4247534 h 5143494"/>
              <a:gd name="connsiteX150" fmla="*/ 4523029 w 9143989"/>
              <a:gd name="connsiteY150" fmla="*/ 3809900 h 5143494"/>
              <a:gd name="connsiteX151" fmla="*/ 4413617 w 9143989"/>
              <a:gd name="connsiteY151" fmla="*/ 3700488 h 5143494"/>
              <a:gd name="connsiteX152" fmla="*/ 3213993 w 9143989"/>
              <a:gd name="connsiteY152" fmla="*/ 3700488 h 5143494"/>
              <a:gd name="connsiteX153" fmla="*/ 3104581 w 9143989"/>
              <a:gd name="connsiteY153" fmla="*/ 3809900 h 5143494"/>
              <a:gd name="connsiteX154" fmla="*/ 3104581 w 9143989"/>
              <a:gd name="connsiteY154" fmla="*/ 4247534 h 5143494"/>
              <a:gd name="connsiteX155" fmla="*/ 3213993 w 9143989"/>
              <a:gd name="connsiteY155" fmla="*/ 4356946 h 5143494"/>
              <a:gd name="connsiteX156" fmla="*/ 3651627 w 9143989"/>
              <a:gd name="connsiteY156" fmla="*/ 4356946 h 5143494"/>
              <a:gd name="connsiteX157" fmla="*/ 3761039 w 9143989"/>
              <a:gd name="connsiteY157" fmla="*/ 4247534 h 5143494"/>
              <a:gd name="connsiteX158" fmla="*/ 3761039 w 9143989"/>
              <a:gd name="connsiteY158" fmla="*/ 3809900 h 5143494"/>
              <a:gd name="connsiteX159" fmla="*/ 3651627 w 9143989"/>
              <a:gd name="connsiteY159" fmla="*/ 3700488 h 5143494"/>
              <a:gd name="connsiteX160" fmla="*/ 2451995 w 9143989"/>
              <a:gd name="connsiteY160" fmla="*/ 3700488 h 5143494"/>
              <a:gd name="connsiteX161" fmla="*/ 2342584 w 9143989"/>
              <a:gd name="connsiteY161" fmla="*/ 3809900 h 5143494"/>
              <a:gd name="connsiteX162" fmla="*/ 2342584 w 9143989"/>
              <a:gd name="connsiteY162" fmla="*/ 4247534 h 5143494"/>
              <a:gd name="connsiteX163" fmla="*/ 2451995 w 9143989"/>
              <a:gd name="connsiteY163" fmla="*/ 4356946 h 5143494"/>
              <a:gd name="connsiteX164" fmla="*/ 2889629 w 9143989"/>
              <a:gd name="connsiteY164" fmla="*/ 4356946 h 5143494"/>
              <a:gd name="connsiteX165" fmla="*/ 2999040 w 9143989"/>
              <a:gd name="connsiteY165" fmla="*/ 4247534 h 5143494"/>
              <a:gd name="connsiteX166" fmla="*/ 2999040 w 9143989"/>
              <a:gd name="connsiteY166" fmla="*/ 3809900 h 5143494"/>
              <a:gd name="connsiteX167" fmla="*/ 2889629 w 9143989"/>
              <a:gd name="connsiteY167" fmla="*/ 3700488 h 5143494"/>
              <a:gd name="connsiteX168" fmla="*/ 1689996 w 9143989"/>
              <a:gd name="connsiteY168" fmla="*/ 3700488 h 5143494"/>
              <a:gd name="connsiteX169" fmla="*/ 1580586 w 9143989"/>
              <a:gd name="connsiteY169" fmla="*/ 3809900 h 5143494"/>
              <a:gd name="connsiteX170" fmla="*/ 1580586 w 9143989"/>
              <a:gd name="connsiteY170" fmla="*/ 4247534 h 5143494"/>
              <a:gd name="connsiteX171" fmla="*/ 1689996 w 9143989"/>
              <a:gd name="connsiteY171" fmla="*/ 4356946 h 5143494"/>
              <a:gd name="connsiteX172" fmla="*/ 2127633 w 9143989"/>
              <a:gd name="connsiteY172" fmla="*/ 4356946 h 5143494"/>
              <a:gd name="connsiteX173" fmla="*/ 2237045 w 9143989"/>
              <a:gd name="connsiteY173" fmla="*/ 4247534 h 5143494"/>
              <a:gd name="connsiteX174" fmla="*/ 2237045 w 9143989"/>
              <a:gd name="connsiteY174" fmla="*/ 3809900 h 5143494"/>
              <a:gd name="connsiteX175" fmla="*/ 2127633 w 9143989"/>
              <a:gd name="connsiteY175" fmla="*/ 3700488 h 5143494"/>
              <a:gd name="connsiteX176" fmla="*/ 927996 w 9143989"/>
              <a:gd name="connsiteY176" fmla="*/ 3700488 h 5143494"/>
              <a:gd name="connsiteX177" fmla="*/ 818584 w 9143989"/>
              <a:gd name="connsiteY177" fmla="*/ 3809900 h 5143494"/>
              <a:gd name="connsiteX178" fmla="*/ 818584 w 9143989"/>
              <a:gd name="connsiteY178" fmla="*/ 4247534 h 5143494"/>
              <a:gd name="connsiteX179" fmla="*/ 927996 w 9143989"/>
              <a:gd name="connsiteY179" fmla="*/ 4356946 h 5143494"/>
              <a:gd name="connsiteX180" fmla="*/ 1365637 w 9143989"/>
              <a:gd name="connsiteY180" fmla="*/ 4356946 h 5143494"/>
              <a:gd name="connsiteX181" fmla="*/ 1475050 w 9143989"/>
              <a:gd name="connsiteY181" fmla="*/ 4247534 h 5143494"/>
              <a:gd name="connsiteX182" fmla="*/ 1475050 w 9143989"/>
              <a:gd name="connsiteY182" fmla="*/ 3809900 h 5143494"/>
              <a:gd name="connsiteX183" fmla="*/ 1365637 w 9143989"/>
              <a:gd name="connsiteY183" fmla="*/ 3700488 h 5143494"/>
              <a:gd name="connsiteX184" fmla="*/ 165999 w 9143989"/>
              <a:gd name="connsiteY184" fmla="*/ 3700488 h 5143494"/>
              <a:gd name="connsiteX185" fmla="*/ 56587 w 9143989"/>
              <a:gd name="connsiteY185" fmla="*/ 3809900 h 5143494"/>
              <a:gd name="connsiteX186" fmla="*/ 56587 w 9143989"/>
              <a:gd name="connsiteY186" fmla="*/ 4247534 h 5143494"/>
              <a:gd name="connsiteX187" fmla="*/ 165999 w 9143989"/>
              <a:gd name="connsiteY187" fmla="*/ 4356946 h 5143494"/>
              <a:gd name="connsiteX188" fmla="*/ 603632 w 9143989"/>
              <a:gd name="connsiteY188" fmla="*/ 4356946 h 5143494"/>
              <a:gd name="connsiteX189" fmla="*/ 713044 w 9143989"/>
              <a:gd name="connsiteY189" fmla="*/ 4247534 h 5143494"/>
              <a:gd name="connsiteX190" fmla="*/ 713044 w 9143989"/>
              <a:gd name="connsiteY190" fmla="*/ 3809900 h 5143494"/>
              <a:gd name="connsiteX191" fmla="*/ 603632 w 9143989"/>
              <a:gd name="connsiteY191" fmla="*/ 3700488 h 5143494"/>
              <a:gd name="connsiteX192" fmla="*/ 8540357 w 9143989"/>
              <a:gd name="connsiteY192" fmla="*/ 2971089 h 5143494"/>
              <a:gd name="connsiteX193" fmla="*/ 8430945 w 9143989"/>
              <a:gd name="connsiteY193" fmla="*/ 3080501 h 5143494"/>
              <a:gd name="connsiteX194" fmla="*/ 8430945 w 9143989"/>
              <a:gd name="connsiteY194" fmla="*/ 3518135 h 5143494"/>
              <a:gd name="connsiteX195" fmla="*/ 8540357 w 9143989"/>
              <a:gd name="connsiteY195" fmla="*/ 3627547 h 5143494"/>
              <a:gd name="connsiteX196" fmla="*/ 8977991 w 9143989"/>
              <a:gd name="connsiteY196" fmla="*/ 3627547 h 5143494"/>
              <a:gd name="connsiteX197" fmla="*/ 9087403 w 9143989"/>
              <a:gd name="connsiteY197" fmla="*/ 3518135 h 5143494"/>
              <a:gd name="connsiteX198" fmla="*/ 9087403 w 9143989"/>
              <a:gd name="connsiteY198" fmla="*/ 3080501 h 5143494"/>
              <a:gd name="connsiteX199" fmla="*/ 8977991 w 9143989"/>
              <a:gd name="connsiteY199" fmla="*/ 2971089 h 5143494"/>
              <a:gd name="connsiteX200" fmla="*/ 7778358 w 9143989"/>
              <a:gd name="connsiteY200" fmla="*/ 2971089 h 5143494"/>
              <a:gd name="connsiteX201" fmla="*/ 7668946 w 9143989"/>
              <a:gd name="connsiteY201" fmla="*/ 3080501 h 5143494"/>
              <a:gd name="connsiteX202" fmla="*/ 7668946 w 9143989"/>
              <a:gd name="connsiteY202" fmla="*/ 3518135 h 5143494"/>
              <a:gd name="connsiteX203" fmla="*/ 7778358 w 9143989"/>
              <a:gd name="connsiteY203" fmla="*/ 3627547 h 5143494"/>
              <a:gd name="connsiteX204" fmla="*/ 8215992 w 9143989"/>
              <a:gd name="connsiteY204" fmla="*/ 3627547 h 5143494"/>
              <a:gd name="connsiteX205" fmla="*/ 8325404 w 9143989"/>
              <a:gd name="connsiteY205" fmla="*/ 3518135 h 5143494"/>
              <a:gd name="connsiteX206" fmla="*/ 8325404 w 9143989"/>
              <a:gd name="connsiteY206" fmla="*/ 3080501 h 5143494"/>
              <a:gd name="connsiteX207" fmla="*/ 8215992 w 9143989"/>
              <a:gd name="connsiteY207" fmla="*/ 2971089 h 5143494"/>
              <a:gd name="connsiteX208" fmla="*/ 7023979 w 9143989"/>
              <a:gd name="connsiteY208" fmla="*/ 2971089 h 5143494"/>
              <a:gd name="connsiteX209" fmla="*/ 6914567 w 9143989"/>
              <a:gd name="connsiteY209" fmla="*/ 3080501 h 5143494"/>
              <a:gd name="connsiteX210" fmla="*/ 6914567 w 9143989"/>
              <a:gd name="connsiteY210" fmla="*/ 3518135 h 5143494"/>
              <a:gd name="connsiteX211" fmla="*/ 7023979 w 9143989"/>
              <a:gd name="connsiteY211" fmla="*/ 3627547 h 5143494"/>
              <a:gd name="connsiteX212" fmla="*/ 7461613 w 9143989"/>
              <a:gd name="connsiteY212" fmla="*/ 3627547 h 5143494"/>
              <a:gd name="connsiteX213" fmla="*/ 7571025 w 9143989"/>
              <a:gd name="connsiteY213" fmla="*/ 3518135 h 5143494"/>
              <a:gd name="connsiteX214" fmla="*/ 7571025 w 9143989"/>
              <a:gd name="connsiteY214" fmla="*/ 3080501 h 5143494"/>
              <a:gd name="connsiteX215" fmla="*/ 7461613 w 9143989"/>
              <a:gd name="connsiteY215" fmla="*/ 2971089 h 5143494"/>
              <a:gd name="connsiteX216" fmla="*/ 6261980 w 9143989"/>
              <a:gd name="connsiteY216" fmla="*/ 2971089 h 5143494"/>
              <a:gd name="connsiteX217" fmla="*/ 6152568 w 9143989"/>
              <a:gd name="connsiteY217" fmla="*/ 3080501 h 5143494"/>
              <a:gd name="connsiteX218" fmla="*/ 6152568 w 9143989"/>
              <a:gd name="connsiteY218" fmla="*/ 3518135 h 5143494"/>
              <a:gd name="connsiteX219" fmla="*/ 6261980 w 9143989"/>
              <a:gd name="connsiteY219" fmla="*/ 3627547 h 5143494"/>
              <a:gd name="connsiteX220" fmla="*/ 6699614 w 9143989"/>
              <a:gd name="connsiteY220" fmla="*/ 3627547 h 5143494"/>
              <a:gd name="connsiteX221" fmla="*/ 6809026 w 9143989"/>
              <a:gd name="connsiteY221" fmla="*/ 3518135 h 5143494"/>
              <a:gd name="connsiteX222" fmla="*/ 6809026 w 9143989"/>
              <a:gd name="connsiteY222" fmla="*/ 3080501 h 5143494"/>
              <a:gd name="connsiteX223" fmla="*/ 6699614 w 9143989"/>
              <a:gd name="connsiteY223" fmla="*/ 2971089 h 5143494"/>
              <a:gd name="connsiteX224" fmla="*/ 5499981 w 9143989"/>
              <a:gd name="connsiteY224" fmla="*/ 2971089 h 5143494"/>
              <a:gd name="connsiteX225" fmla="*/ 5390569 w 9143989"/>
              <a:gd name="connsiteY225" fmla="*/ 3080501 h 5143494"/>
              <a:gd name="connsiteX226" fmla="*/ 5390569 w 9143989"/>
              <a:gd name="connsiteY226" fmla="*/ 3518135 h 5143494"/>
              <a:gd name="connsiteX227" fmla="*/ 5499981 w 9143989"/>
              <a:gd name="connsiteY227" fmla="*/ 3627547 h 5143494"/>
              <a:gd name="connsiteX228" fmla="*/ 5937615 w 9143989"/>
              <a:gd name="connsiteY228" fmla="*/ 3627547 h 5143494"/>
              <a:gd name="connsiteX229" fmla="*/ 6047027 w 9143989"/>
              <a:gd name="connsiteY229" fmla="*/ 3518135 h 5143494"/>
              <a:gd name="connsiteX230" fmla="*/ 6047027 w 9143989"/>
              <a:gd name="connsiteY230" fmla="*/ 3080501 h 5143494"/>
              <a:gd name="connsiteX231" fmla="*/ 5937615 w 9143989"/>
              <a:gd name="connsiteY231" fmla="*/ 2971089 h 5143494"/>
              <a:gd name="connsiteX232" fmla="*/ 4737982 w 9143989"/>
              <a:gd name="connsiteY232" fmla="*/ 2971089 h 5143494"/>
              <a:gd name="connsiteX233" fmla="*/ 4628570 w 9143989"/>
              <a:gd name="connsiteY233" fmla="*/ 3080501 h 5143494"/>
              <a:gd name="connsiteX234" fmla="*/ 4628570 w 9143989"/>
              <a:gd name="connsiteY234" fmla="*/ 3518135 h 5143494"/>
              <a:gd name="connsiteX235" fmla="*/ 4737982 w 9143989"/>
              <a:gd name="connsiteY235" fmla="*/ 3627547 h 5143494"/>
              <a:gd name="connsiteX236" fmla="*/ 5175616 w 9143989"/>
              <a:gd name="connsiteY236" fmla="*/ 3627547 h 5143494"/>
              <a:gd name="connsiteX237" fmla="*/ 5285028 w 9143989"/>
              <a:gd name="connsiteY237" fmla="*/ 3518135 h 5143494"/>
              <a:gd name="connsiteX238" fmla="*/ 5285028 w 9143989"/>
              <a:gd name="connsiteY238" fmla="*/ 3080501 h 5143494"/>
              <a:gd name="connsiteX239" fmla="*/ 5175616 w 9143989"/>
              <a:gd name="connsiteY239" fmla="*/ 2971089 h 5143494"/>
              <a:gd name="connsiteX240" fmla="*/ 3975991 w 9143989"/>
              <a:gd name="connsiteY240" fmla="*/ 2971089 h 5143494"/>
              <a:gd name="connsiteX241" fmla="*/ 3866579 w 9143989"/>
              <a:gd name="connsiteY241" fmla="*/ 3080501 h 5143494"/>
              <a:gd name="connsiteX242" fmla="*/ 3866579 w 9143989"/>
              <a:gd name="connsiteY242" fmla="*/ 3518135 h 5143494"/>
              <a:gd name="connsiteX243" fmla="*/ 3975991 w 9143989"/>
              <a:gd name="connsiteY243" fmla="*/ 3627547 h 5143494"/>
              <a:gd name="connsiteX244" fmla="*/ 4413617 w 9143989"/>
              <a:gd name="connsiteY244" fmla="*/ 3627547 h 5143494"/>
              <a:gd name="connsiteX245" fmla="*/ 4523029 w 9143989"/>
              <a:gd name="connsiteY245" fmla="*/ 3518135 h 5143494"/>
              <a:gd name="connsiteX246" fmla="*/ 4523029 w 9143989"/>
              <a:gd name="connsiteY246" fmla="*/ 3080501 h 5143494"/>
              <a:gd name="connsiteX247" fmla="*/ 4413617 w 9143989"/>
              <a:gd name="connsiteY247" fmla="*/ 2971089 h 5143494"/>
              <a:gd name="connsiteX248" fmla="*/ 3213993 w 9143989"/>
              <a:gd name="connsiteY248" fmla="*/ 2971089 h 5143494"/>
              <a:gd name="connsiteX249" fmla="*/ 3104581 w 9143989"/>
              <a:gd name="connsiteY249" fmla="*/ 3080501 h 5143494"/>
              <a:gd name="connsiteX250" fmla="*/ 3104581 w 9143989"/>
              <a:gd name="connsiteY250" fmla="*/ 3518135 h 5143494"/>
              <a:gd name="connsiteX251" fmla="*/ 3213993 w 9143989"/>
              <a:gd name="connsiteY251" fmla="*/ 3627547 h 5143494"/>
              <a:gd name="connsiteX252" fmla="*/ 3651627 w 9143989"/>
              <a:gd name="connsiteY252" fmla="*/ 3627547 h 5143494"/>
              <a:gd name="connsiteX253" fmla="*/ 3761039 w 9143989"/>
              <a:gd name="connsiteY253" fmla="*/ 3518135 h 5143494"/>
              <a:gd name="connsiteX254" fmla="*/ 3761039 w 9143989"/>
              <a:gd name="connsiteY254" fmla="*/ 3080501 h 5143494"/>
              <a:gd name="connsiteX255" fmla="*/ 3651627 w 9143989"/>
              <a:gd name="connsiteY255" fmla="*/ 2971089 h 5143494"/>
              <a:gd name="connsiteX256" fmla="*/ 2451995 w 9143989"/>
              <a:gd name="connsiteY256" fmla="*/ 2971089 h 5143494"/>
              <a:gd name="connsiteX257" fmla="*/ 2342584 w 9143989"/>
              <a:gd name="connsiteY257" fmla="*/ 3080501 h 5143494"/>
              <a:gd name="connsiteX258" fmla="*/ 2342584 w 9143989"/>
              <a:gd name="connsiteY258" fmla="*/ 3518135 h 5143494"/>
              <a:gd name="connsiteX259" fmla="*/ 2451995 w 9143989"/>
              <a:gd name="connsiteY259" fmla="*/ 3627547 h 5143494"/>
              <a:gd name="connsiteX260" fmla="*/ 2889629 w 9143989"/>
              <a:gd name="connsiteY260" fmla="*/ 3627547 h 5143494"/>
              <a:gd name="connsiteX261" fmla="*/ 2999040 w 9143989"/>
              <a:gd name="connsiteY261" fmla="*/ 3518135 h 5143494"/>
              <a:gd name="connsiteX262" fmla="*/ 2999040 w 9143989"/>
              <a:gd name="connsiteY262" fmla="*/ 3080501 h 5143494"/>
              <a:gd name="connsiteX263" fmla="*/ 2889629 w 9143989"/>
              <a:gd name="connsiteY263" fmla="*/ 2971089 h 5143494"/>
              <a:gd name="connsiteX264" fmla="*/ 1689997 w 9143989"/>
              <a:gd name="connsiteY264" fmla="*/ 2971089 h 5143494"/>
              <a:gd name="connsiteX265" fmla="*/ 1580587 w 9143989"/>
              <a:gd name="connsiteY265" fmla="*/ 3080501 h 5143494"/>
              <a:gd name="connsiteX266" fmla="*/ 1580587 w 9143989"/>
              <a:gd name="connsiteY266" fmla="*/ 3518135 h 5143494"/>
              <a:gd name="connsiteX267" fmla="*/ 1689997 w 9143989"/>
              <a:gd name="connsiteY267" fmla="*/ 3627547 h 5143494"/>
              <a:gd name="connsiteX268" fmla="*/ 2127633 w 9143989"/>
              <a:gd name="connsiteY268" fmla="*/ 3627547 h 5143494"/>
              <a:gd name="connsiteX269" fmla="*/ 2237045 w 9143989"/>
              <a:gd name="connsiteY269" fmla="*/ 3518135 h 5143494"/>
              <a:gd name="connsiteX270" fmla="*/ 2237045 w 9143989"/>
              <a:gd name="connsiteY270" fmla="*/ 3080501 h 5143494"/>
              <a:gd name="connsiteX271" fmla="*/ 2127633 w 9143989"/>
              <a:gd name="connsiteY271" fmla="*/ 2971089 h 5143494"/>
              <a:gd name="connsiteX272" fmla="*/ 927996 w 9143989"/>
              <a:gd name="connsiteY272" fmla="*/ 2971089 h 5143494"/>
              <a:gd name="connsiteX273" fmla="*/ 818584 w 9143989"/>
              <a:gd name="connsiteY273" fmla="*/ 3080501 h 5143494"/>
              <a:gd name="connsiteX274" fmla="*/ 818584 w 9143989"/>
              <a:gd name="connsiteY274" fmla="*/ 3518135 h 5143494"/>
              <a:gd name="connsiteX275" fmla="*/ 927996 w 9143989"/>
              <a:gd name="connsiteY275" fmla="*/ 3627547 h 5143494"/>
              <a:gd name="connsiteX276" fmla="*/ 1365637 w 9143989"/>
              <a:gd name="connsiteY276" fmla="*/ 3627547 h 5143494"/>
              <a:gd name="connsiteX277" fmla="*/ 1475050 w 9143989"/>
              <a:gd name="connsiteY277" fmla="*/ 3518135 h 5143494"/>
              <a:gd name="connsiteX278" fmla="*/ 1475050 w 9143989"/>
              <a:gd name="connsiteY278" fmla="*/ 3080501 h 5143494"/>
              <a:gd name="connsiteX279" fmla="*/ 1365637 w 9143989"/>
              <a:gd name="connsiteY279" fmla="*/ 2971089 h 5143494"/>
              <a:gd name="connsiteX280" fmla="*/ 165999 w 9143989"/>
              <a:gd name="connsiteY280" fmla="*/ 2971089 h 5143494"/>
              <a:gd name="connsiteX281" fmla="*/ 56587 w 9143989"/>
              <a:gd name="connsiteY281" fmla="*/ 3080501 h 5143494"/>
              <a:gd name="connsiteX282" fmla="*/ 56587 w 9143989"/>
              <a:gd name="connsiteY282" fmla="*/ 3518135 h 5143494"/>
              <a:gd name="connsiteX283" fmla="*/ 165999 w 9143989"/>
              <a:gd name="connsiteY283" fmla="*/ 3627547 h 5143494"/>
              <a:gd name="connsiteX284" fmla="*/ 603632 w 9143989"/>
              <a:gd name="connsiteY284" fmla="*/ 3627547 h 5143494"/>
              <a:gd name="connsiteX285" fmla="*/ 713044 w 9143989"/>
              <a:gd name="connsiteY285" fmla="*/ 3518135 h 5143494"/>
              <a:gd name="connsiteX286" fmla="*/ 713044 w 9143989"/>
              <a:gd name="connsiteY286" fmla="*/ 3080501 h 5143494"/>
              <a:gd name="connsiteX287" fmla="*/ 603632 w 9143989"/>
              <a:gd name="connsiteY287" fmla="*/ 2971089 h 5143494"/>
              <a:gd name="connsiteX288" fmla="*/ 8540357 w 9143989"/>
              <a:gd name="connsiteY288" fmla="*/ 2245338 h 5143494"/>
              <a:gd name="connsiteX289" fmla="*/ 8430945 w 9143989"/>
              <a:gd name="connsiteY289" fmla="*/ 2354750 h 5143494"/>
              <a:gd name="connsiteX290" fmla="*/ 8430945 w 9143989"/>
              <a:gd name="connsiteY290" fmla="*/ 2792384 h 5143494"/>
              <a:gd name="connsiteX291" fmla="*/ 8540357 w 9143989"/>
              <a:gd name="connsiteY291" fmla="*/ 2901796 h 5143494"/>
              <a:gd name="connsiteX292" fmla="*/ 8977991 w 9143989"/>
              <a:gd name="connsiteY292" fmla="*/ 2901796 h 5143494"/>
              <a:gd name="connsiteX293" fmla="*/ 9087403 w 9143989"/>
              <a:gd name="connsiteY293" fmla="*/ 2792384 h 5143494"/>
              <a:gd name="connsiteX294" fmla="*/ 9087403 w 9143989"/>
              <a:gd name="connsiteY294" fmla="*/ 2354750 h 5143494"/>
              <a:gd name="connsiteX295" fmla="*/ 8977991 w 9143989"/>
              <a:gd name="connsiteY295" fmla="*/ 2245338 h 5143494"/>
              <a:gd name="connsiteX296" fmla="*/ 7778358 w 9143989"/>
              <a:gd name="connsiteY296" fmla="*/ 2245338 h 5143494"/>
              <a:gd name="connsiteX297" fmla="*/ 7668946 w 9143989"/>
              <a:gd name="connsiteY297" fmla="*/ 2354750 h 5143494"/>
              <a:gd name="connsiteX298" fmla="*/ 7668946 w 9143989"/>
              <a:gd name="connsiteY298" fmla="*/ 2792384 h 5143494"/>
              <a:gd name="connsiteX299" fmla="*/ 7778358 w 9143989"/>
              <a:gd name="connsiteY299" fmla="*/ 2901796 h 5143494"/>
              <a:gd name="connsiteX300" fmla="*/ 8215992 w 9143989"/>
              <a:gd name="connsiteY300" fmla="*/ 2901796 h 5143494"/>
              <a:gd name="connsiteX301" fmla="*/ 8325404 w 9143989"/>
              <a:gd name="connsiteY301" fmla="*/ 2792384 h 5143494"/>
              <a:gd name="connsiteX302" fmla="*/ 8325404 w 9143989"/>
              <a:gd name="connsiteY302" fmla="*/ 2354750 h 5143494"/>
              <a:gd name="connsiteX303" fmla="*/ 8215992 w 9143989"/>
              <a:gd name="connsiteY303" fmla="*/ 2245338 h 5143494"/>
              <a:gd name="connsiteX304" fmla="*/ 7023979 w 9143989"/>
              <a:gd name="connsiteY304" fmla="*/ 2245338 h 5143494"/>
              <a:gd name="connsiteX305" fmla="*/ 6914567 w 9143989"/>
              <a:gd name="connsiteY305" fmla="*/ 2354750 h 5143494"/>
              <a:gd name="connsiteX306" fmla="*/ 6914567 w 9143989"/>
              <a:gd name="connsiteY306" fmla="*/ 2792384 h 5143494"/>
              <a:gd name="connsiteX307" fmla="*/ 7023979 w 9143989"/>
              <a:gd name="connsiteY307" fmla="*/ 2901796 h 5143494"/>
              <a:gd name="connsiteX308" fmla="*/ 7461613 w 9143989"/>
              <a:gd name="connsiteY308" fmla="*/ 2901796 h 5143494"/>
              <a:gd name="connsiteX309" fmla="*/ 7571025 w 9143989"/>
              <a:gd name="connsiteY309" fmla="*/ 2792384 h 5143494"/>
              <a:gd name="connsiteX310" fmla="*/ 7571025 w 9143989"/>
              <a:gd name="connsiteY310" fmla="*/ 2354750 h 5143494"/>
              <a:gd name="connsiteX311" fmla="*/ 7461613 w 9143989"/>
              <a:gd name="connsiteY311" fmla="*/ 2245338 h 5143494"/>
              <a:gd name="connsiteX312" fmla="*/ 6261980 w 9143989"/>
              <a:gd name="connsiteY312" fmla="*/ 2245338 h 5143494"/>
              <a:gd name="connsiteX313" fmla="*/ 6152568 w 9143989"/>
              <a:gd name="connsiteY313" fmla="*/ 2354750 h 5143494"/>
              <a:gd name="connsiteX314" fmla="*/ 6152568 w 9143989"/>
              <a:gd name="connsiteY314" fmla="*/ 2792384 h 5143494"/>
              <a:gd name="connsiteX315" fmla="*/ 6261980 w 9143989"/>
              <a:gd name="connsiteY315" fmla="*/ 2901796 h 5143494"/>
              <a:gd name="connsiteX316" fmla="*/ 6699614 w 9143989"/>
              <a:gd name="connsiteY316" fmla="*/ 2901796 h 5143494"/>
              <a:gd name="connsiteX317" fmla="*/ 6809026 w 9143989"/>
              <a:gd name="connsiteY317" fmla="*/ 2792384 h 5143494"/>
              <a:gd name="connsiteX318" fmla="*/ 6809026 w 9143989"/>
              <a:gd name="connsiteY318" fmla="*/ 2354750 h 5143494"/>
              <a:gd name="connsiteX319" fmla="*/ 6699614 w 9143989"/>
              <a:gd name="connsiteY319" fmla="*/ 2245338 h 5143494"/>
              <a:gd name="connsiteX320" fmla="*/ 5499981 w 9143989"/>
              <a:gd name="connsiteY320" fmla="*/ 2245338 h 5143494"/>
              <a:gd name="connsiteX321" fmla="*/ 5390569 w 9143989"/>
              <a:gd name="connsiteY321" fmla="*/ 2354750 h 5143494"/>
              <a:gd name="connsiteX322" fmla="*/ 5390569 w 9143989"/>
              <a:gd name="connsiteY322" fmla="*/ 2792384 h 5143494"/>
              <a:gd name="connsiteX323" fmla="*/ 5499981 w 9143989"/>
              <a:gd name="connsiteY323" fmla="*/ 2901796 h 5143494"/>
              <a:gd name="connsiteX324" fmla="*/ 5937615 w 9143989"/>
              <a:gd name="connsiteY324" fmla="*/ 2901796 h 5143494"/>
              <a:gd name="connsiteX325" fmla="*/ 6047027 w 9143989"/>
              <a:gd name="connsiteY325" fmla="*/ 2792384 h 5143494"/>
              <a:gd name="connsiteX326" fmla="*/ 6047027 w 9143989"/>
              <a:gd name="connsiteY326" fmla="*/ 2354750 h 5143494"/>
              <a:gd name="connsiteX327" fmla="*/ 5937615 w 9143989"/>
              <a:gd name="connsiteY327" fmla="*/ 2245338 h 5143494"/>
              <a:gd name="connsiteX328" fmla="*/ 4737982 w 9143989"/>
              <a:gd name="connsiteY328" fmla="*/ 2245338 h 5143494"/>
              <a:gd name="connsiteX329" fmla="*/ 4628570 w 9143989"/>
              <a:gd name="connsiteY329" fmla="*/ 2354750 h 5143494"/>
              <a:gd name="connsiteX330" fmla="*/ 4628570 w 9143989"/>
              <a:gd name="connsiteY330" fmla="*/ 2792384 h 5143494"/>
              <a:gd name="connsiteX331" fmla="*/ 4737982 w 9143989"/>
              <a:gd name="connsiteY331" fmla="*/ 2901796 h 5143494"/>
              <a:gd name="connsiteX332" fmla="*/ 5175616 w 9143989"/>
              <a:gd name="connsiteY332" fmla="*/ 2901796 h 5143494"/>
              <a:gd name="connsiteX333" fmla="*/ 5285028 w 9143989"/>
              <a:gd name="connsiteY333" fmla="*/ 2792384 h 5143494"/>
              <a:gd name="connsiteX334" fmla="*/ 5285028 w 9143989"/>
              <a:gd name="connsiteY334" fmla="*/ 2354750 h 5143494"/>
              <a:gd name="connsiteX335" fmla="*/ 5175616 w 9143989"/>
              <a:gd name="connsiteY335" fmla="*/ 2245338 h 5143494"/>
              <a:gd name="connsiteX336" fmla="*/ 3975991 w 9143989"/>
              <a:gd name="connsiteY336" fmla="*/ 2245338 h 5143494"/>
              <a:gd name="connsiteX337" fmla="*/ 3866579 w 9143989"/>
              <a:gd name="connsiteY337" fmla="*/ 2354750 h 5143494"/>
              <a:gd name="connsiteX338" fmla="*/ 3866579 w 9143989"/>
              <a:gd name="connsiteY338" fmla="*/ 2792384 h 5143494"/>
              <a:gd name="connsiteX339" fmla="*/ 3975991 w 9143989"/>
              <a:gd name="connsiteY339" fmla="*/ 2901796 h 5143494"/>
              <a:gd name="connsiteX340" fmla="*/ 4413617 w 9143989"/>
              <a:gd name="connsiteY340" fmla="*/ 2901796 h 5143494"/>
              <a:gd name="connsiteX341" fmla="*/ 4523029 w 9143989"/>
              <a:gd name="connsiteY341" fmla="*/ 2792384 h 5143494"/>
              <a:gd name="connsiteX342" fmla="*/ 4523029 w 9143989"/>
              <a:gd name="connsiteY342" fmla="*/ 2354750 h 5143494"/>
              <a:gd name="connsiteX343" fmla="*/ 4413617 w 9143989"/>
              <a:gd name="connsiteY343" fmla="*/ 2245338 h 5143494"/>
              <a:gd name="connsiteX344" fmla="*/ 3213993 w 9143989"/>
              <a:gd name="connsiteY344" fmla="*/ 2245338 h 5143494"/>
              <a:gd name="connsiteX345" fmla="*/ 3104581 w 9143989"/>
              <a:gd name="connsiteY345" fmla="*/ 2354750 h 5143494"/>
              <a:gd name="connsiteX346" fmla="*/ 3104581 w 9143989"/>
              <a:gd name="connsiteY346" fmla="*/ 2792384 h 5143494"/>
              <a:gd name="connsiteX347" fmla="*/ 3213993 w 9143989"/>
              <a:gd name="connsiteY347" fmla="*/ 2901796 h 5143494"/>
              <a:gd name="connsiteX348" fmla="*/ 3651627 w 9143989"/>
              <a:gd name="connsiteY348" fmla="*/ 2901796 h 5143494"/>
              <a:gd name="connsiteX349" fmla="*/ 3761040 w 9143989"/>
              <a:gd name="connsiteY349" fmla="*/ 2792384 h 5143494"/>
              <a:gd name="connsiteX350" fmla="*/ 3761040 w 9143989"/>
              <a:gd name="connsiteY350" fmla="*/ 2354750 h 5143494"/>
              <a:gd name="connsiteX351" fmla="*/ 3651627 w 9143989"/>
              <a:gd name="connsiteY351" fmla="*/ 2245338 h 5143494"/>
              <a:gd name="connsiteX352" fmla="*/ 2451995 w 9143989"/>
              <a:gd name="connsiteY352" fmla="*/ 2245338 h 5143494"/>
              <a:gd name="connsiteX353" fmla="*/ 2342584 w 9143989"/>
              <a:gd name="connsiteY353" fmla="*/ 2354750 h 5143494"/>
              <a:gd name="connsiteX354" fmla="*/ 2342584 w 9143989"/>
              <a:gd name="connsiteY354" fmla="*/ 2792384 h 5143494"/>
              <a:gd name="connsiteX355" fmla="*/ 2451995 w 9143989"/>
              <a:gd name="connsiteY355" fmla="*/ 2901796 h 5143494"/>
              <a:gd name="connsiteX356" fmla="*/ 2889629 w 9143989"/>
              <a:gd name="connsiteY356" fmla="*/ 2901796 h 5143494"/>
              <a:gd name="connsiteX357" fmla="*/ 2999040 w 9143989"/>
              <a:gd name="connsiteY357" fmla="*/ 2792384 h 5143494"/>
              <a:gd name="connsiteX358" fmla="*/ 2999040 w 9143989"/>
              <a:gd name="connsiteY358" fmla="*/ 2354750 h 5143494"/>
              <a:gd name="connsiteX359" fmla="*/ 2889629 w 9143989"/>
              <a:gd name="connsiteY359" fmla="*/ 2245338 h 5143494"/>
              <a:gd name="connsiteX360" fmla="*/ 1689997 w 9143989"/>
              <a:gd name="connsiteY360" fmla="*/ 2245338 h 5143494"/>
              <a:gd name="connsiteX361" fmla="*/ 1580587 w 9143989"/>
              <a:gd name="connsiteY361" fmla="*/ 2354750 h 5143494"/>
              <a:gd name="connsiteX362" fmla="*/ 1580587 w 9143989"/>
              <a:gd name="connsiteY362" fmla="*/ 2792384 h 5143494"/>
              <a:gd name="connsiteX363" fmla="*/ 1689997 w 9143989"/>
              <a:gd name="connsiteY363" fmla="*/ 2901796 h 5143494"/>
              <a:gd name="connsiteX364" fmla="*/ 2127634 w 9143989"/>
              <a:gd name="connsiteY364" fmla="*/ 2901796 h 5143494"/>
              <a:gd name="connsiteX365" fmla="*/ 2237045 w 9143989"/>
              <a:gd name="connsiteY365" fmla="*/ 2792384 h 5143494"/>
              <a:gd name="connsiteX366" fmla="*/ 2237045 w 9143989"/>
              <a:gd name="connsiteY366" fmla="*/ 2354750 h 5143494"/>
              <a:gd name="connsiteX367" fmla="*/ 2127634 w 9143989"/>
              <a:gd name="connsiteY367" fmla="*/ 2245338 h 5143494"/>
              <a:gd name="connsiteX368" fmla="*/ 927996 w 9143989"/>
              <a:gd name="connsiteY368" fmla="*/ 2245338 h 5143494"/>
              <a:gd name="connsiteX369" fmla="*/ 818584 w 9143989"/>
              <a:gd name="connsiteY369" fmla="*/ 2354750 h 5143494"/>
              <a:gd name="connsiteX370" fmla="*/ 818584 w 9143989"/>
              <a:gd name="connsiteY370" fmla="*/ 2792384 h 5143494"/>
              <a:gd name="connsiteX371" fmla="*/ 927996 w 9143989"/>
              <a:gd name="connsiteY371" fmla="*/ 2901796 h 5143494"/>
              <a:gd name="connsiteX372" fmla="*/ 1365637 w 9143989"/>
              <a:gd name="connsiteY372" fmla="*/ 2901796 h 5143494"/>
              <a:gd name="connsiteX373" fmla="*/ 1475051 w 9143989"/>
              <a:gd name="connsiteY373" fmla="*/ 2792384 h 5143494"/>
              <a:gd name="connsiteX374" fmla="*/ 1475051 w 9143989"/>
              <a:gd name="connsiteY374" fmla="*/ 2354750 h 5143494"/>
              <a:gd name="connsiteX375" fmla="*/ 1365637 w 9143989"/>
              <a:gd name="connsiteY375" fmla="*/ 2245338 h 5143494"/>
              <a:gd name="connsiteX376" fmla="*/ 165999 w 9143989"/>
              <a:gd name="connsiteY376" fmla="*/ 2245338 h 5143494"/>
              <a:gd name="connsiteX377" fmla="*/ 56587 w 9143989"/>
              <a:gd name="connsiteY377" fmla="*/ 2354750 h 5143494"/>
              <a:gd name="connsiteX378" fmla="*/ 56587 w 9143989"/>
              <a:gd name="connsiteY378" fmla="*/ 2792384 h 5143494"/>
              <a:gd name="connsiteX379" fmla="*/ 165999 w 9143989"/>
              <a:gd name="connsiteY379" fmla="*/ 2901796 h 5143494"/>
              <a:gd name="connsiteX380" fmla="*/ 603632 w 9143989"/>
              <a:gd name="connsiteY380" fmla="*/ 2901796 h 5143494"/>
              <a:gd name="connsiteX381" fmla="*/ 713044 w 9143989"/>
              <a:gd name="connsiteY381" fmla="*/ 2792384 h 5143494"/>
              <a:gd name="connsiteX382" fmla="*/ 713044 w 9143989"/>
              <a:gd name="connsiteY382" fmla="*/ 2354750 h 5143494"/>
              <a:gd name="connsiteX383" fmla="*/ 603632 w 9143989"/>
              <a:gd name="connsiteY383" fmla="*/ 2245338 h 5143494"/>
              <a:gd name="connsiteX384" fmla="*/ 165999 w 9143989"/>
              <a:gd name="connsiteY384" fmla="*/ 1515948 h 5143494"/>
              <a:gd name="connsiteX385" fmla="*/ 56587 w 9143989"/>
              <a:gd name="connsiteY385" fmla="*/ 1625361 h 5143494"/>
              <a:gd name="connsiteX386" fmla="*/ 56587 w 9143989"/>
              <a:gd name="connsiteY386" fmla="*/ 2062996 h 5143494"/>
              <a:gd name="connsiteX387" fmla="*/ 165999 w 9143989"/>
              <a:gd name="connsiteY387" fmla="*/ 2172398 h 5143494"/>
              <a:gd name="connsiteX388" fmla="*/ 603632 w 9143989"/>
              <a:gd name="connsiteY388" fmla="*/ 2172398 h 5143494"/>
              <a:gd name="connsiteX389" fmla="*/ 713044 w 9143989"/>
              <a:gd name="connsiteY389" fmla="*/ 2062996 h 5143494"/>
              <a:gd name="connsiteX390" fmla="*/ 713044 w 9143989"/>
              <a:gd name="connsiteY390" fmla="*/ 1625361 h 5143494"/>
              <a:gd name="connsiteX391" fmla="*/ 603632 w 9143989"/>
              <a:gd name="connsiteY391" fmla="*/ 1515948 h 5143494"/>
              <a:gd name="connsiteX392" fmla="*/ 927996 w 9143989"/>
              <a:gd name="connsiteY392" fmla="*/ 1515947 h 5143494"/>
              <a:gd name="connsiteX393" fmla="*/ 818584 w 9143989"/>
              <a:gd name="connsiteY393" fmla="*/ 1625360 h 5143494"/>
              <a:gd name="connsiteX394" fmla="*/ 818584 w 9143989"/>
              <a:gd name="connsiteY394" fmla="*/ 2062995 h 5143494"/>
              <a:gd name="connsiteX395" fmla="*/ 927996 w 9143989"/>
              <a:gd name="connsiteY395" fmla="*/ 2172398 h 5143494"/>
              <a:gd name="connsiteX396" fmla="*/ 1365637 w 9143989"/>
              <a:gd name="connsiteY396" fmla="*/ 2172398 h 5143494"/>
              <a:gd name="connsiteX397" fmla="*/ 1475051 w 9143989"/>
              <a:gd name="connsiteY397" fmla="*/ 2062995 h 5143494"/>
              <a:gd name="connsiteX398" fmla="*/ 1475051 w 9143989"/>
              <a:gd name="connsiteY398" fmla="*/ 1625360 h 5143494"/>
              <a:gd name="connsiteX399" fmla="*/ 1365637 w 9143989"/>
              <a:gd name="connsiteY399" fmla="*/ 1515947 h 5143494"/>
              <a:gd name="connsiteX400" fmla="*/ 1689997 w 9143989"/>
              <a:gd name="connsiteY400" fmla="*/ 1515947 h 5143494"/>
              <a:gd name="connsiteX401" fmla="*/ 1580588 w 9143989"/>
              <a:gd name="connsiteY401" fmla="*/ 1625359 h 5143494"/>
              <a:gd name="connsiteX402" fmla="*/ 1580588 w 9143989"/>
              <a:gd name="connsiteY402" fmla="*/ 2062994 h 5143494"/>
              <a:gd name="connsiteX403" fmla="*/ 1689997 w 9143989"/>
              <a:gd name="connsiteY403" fmla="*/ 2172398 h 5143494"/>
              <a:gd name="connsiteX404" fmla="*/ 2127634 w 9143989"/>
              <a:gd name="connsiteY404" fmla="*/ 2172398 h 5143494"/>
              <a:gd name="connsiteX405" fmla="*/ 2237045 w 9143989"/>
              <a:gd name="connsiteY405" fmla="*/ 2062994 h 5143494"/>
              <a:gd name="connsiteX406" fmla="*/ 2237045 w 9143989"/>
              <a:gd name="connsiteY406" fmla="*/ 1625359 h 5143494"/>
              <a:gd name="connsiteX407" fmla="*/ 2127634 w 9143989"/>
              <a:gd name="connsiteY407" fmla="*/ 1515947 h 5143494"/>
              <a:gd name="connsiteX408" fmla="*/ 2451996 w 9143989"/>
              <a:gd name="connsiteY408" fmla="*/ 1515946 h 5143494"/>
              <a:gd name="connsiteX409" fmla="*/ 2342584 w 9143989"/>
              <a:gd name="connsiteY409" fmla="*/ 1625359 h 5143494"/>
              <a:gd name="connsiteX410" fmla="*/ 2342584 w 9143989"/>
              <a:gd name="connsiteY410" fmla="*/ 2062993 h 5143494"/>
              <a:gd name="connsiteX411" fmla="*/ 2451996 w 9143989"/>
              <a:gd name="connsiteY411" fmla="*/ 2172398 h 5143494"/>
              <a:gd name="connsiteX412" fmla="*/ 2889629 w 9143989"/>
              <a:gd name="connsiteY412" fmla="*/ 2172398 h 5143494"/>
              <a:gd name="connsiteX413" fmla="*/ 2999041 w 9143989"/>
              <a:gd name="connsiteY413" fmla="*/ 2062993 h 5143494"/>
              <a:gd name="connsiteX414" fmla="*/ 2999041 w 9143989"/>
              <a:gd name="connsiteY414" fmla="*/ 1625359 h 5143494"/>
              <a:gd name="connsiteX415" fmla="*/ 2889629 w 9143989"/>
              <a:gd name="connsiteY415" fmla="*/ 1515946 h 5143494"/>
              <a:gd name="connsiteX416" fmla="*/ 3213993 w 9143989"/>
              <a:gd name="connsiteY416" fmla="*/ 1515945 h 5143494"/>
              <a:gd name="connsiteX417" fmla="*/ 3104581 w 9143989"/>
              <a:gd name="connsiteY417" fmla="*/ 1625358 h 5143494"/>
              <a:gd name="connsiteX418" fmla="*/ 3104581 w 9143989"/>
              <a:gd name="connsiteY418" fmla="*/ 2062992 h 5143494"/>
              <a:gd name="connsiteX419" fmla="*/ 3213993 w 9143989"/>
              <a:gd name="connsiteY419" fmla="*/ 2172398 h 5143494"/>
              <a:gd name="connsiteX420" fmla="*/ 3651628 w 9143989"/>
              <a:gd name="connsiteY420" fmla="*/ 2172398 h 5143494"/>
              <a:gd name="connsiteX421" fmla="*/ 3761040 w 9143989"/>
              <a:gd name="connsiteY421" fmla="*/ 2062992 h 5143494"/>
              <a:gd name="connsiteX422" fmla="*/ 3761040 w 9143989"/>
              <a:gd name="connsiteY422" fmla="*/ 1625358 h 5143494"/>
              <a:gd name="connsiteX423" fmla="*/ 3651628 w 9143989"/>
              <a:gd name="connsiteY423" fmla="*/ 1515945 h 5143494"/>
              <a:gd name="connsiteX424" fmla="*/ 3975991 w 9143989"/>
              <a:gd name="connsiteY424" fmla="*/ 1515945 h 5143494"/>
              <a:gd name="connsiteX425" fmla="*/ 3866579 w 9143989"/>
              <a:gd name="connsiteY425" fmla="*/ 1625357 h 5143494"/>
              <a:gd name="connsiteX426" fmla="*/ 3866579 w 9143989"/>
              <a:gd name="connsiteY426" fmla="*/ 2062992 h 5143494"/>
              <a:gd name="connsiteX427" fmla="*/ 3975991 w 9143989"/>
              <a:gd name="connsiteY427" fmla="*/ 2172398 h 5143494"/>
              <a:gd name="connsiteX428" fmla="*/ 4413617 w 9143989"/>
              <a:gd name="connsiteY428" fmla="*/ 2172398 h 5143494"/>
              <a:gd name="connsiteX429" fmla="*/ 4523029 w 9143989"/>
              <a:gd name="connsiteY429" fmla="*/ 2062992 h 5143494"/>
              <a:gd name="connsiteX430" fmla="*/ 4523029 w 9143989"/>
              <a:gd name="connsiteY430" fmla="*/ 1625357 h 5143494"/>
              <a:gd name="connsiteX431" fmla="*/ 4413617 w 9143989"/>
              <a:gd name="connsiteY431" fmla="*/ 1515945 h 5143494"/>
              <a:gd name="connsiteX432" fmla="*/ 4737982 w 9143989"/>
              <a:gd name="connsiteY432" fmla="*/ 1515944 h 5143494"/>
              <a:gd name="connsiteX433" fmla="*/ 4628570 w 9143989"/>
              <a:gd name="connsiteY433" fmla="*/ 1625356 h 5143494"/>
              <a:gd name="connsiteX434" fmla="*/ 4628570 w 9143989"/>
              <a:gd name="connsiteY434" fmla="*/ 2062991 h 5143494"/>
              <a:gd name="connsiteX435" fmla="*/ 4737982 w 9143989"/>
              <a:gd name="connsiteY435" fmla="*/ 2172398 h 5143494"/>
              <a:gd name="connsiteX436" fmla="*/ 5175616 w 9143989"/>
              <a:gd name="connsiteY436" fmla="*/ 2172398 h 5143494"/>
              <a:gd name="connsiteX437" fmla="*/ 5285028 w 9143989"/>
              <a:gd name="connsiteY437" fmla="*/ 2062991 h 5143494"/>
              <a:gd name="connsiteX438" fmla="*/ 5285028 w 9143989"/>
              <a:gd name="connsiteY438" fmla="*/ 1625356 h 5143494"/>
              <a:gd name="connsiteX439" fmla="*/ 5175616 w 9143989"/>
              <a:gd name="connsiteY439" fmla="*/ 1515944 h 5143494"/>
              <a:gd name="connsiteX440" fmla="*/ 5499981 w 9143989"/>
              <a:gd name="connsiteY440" fmla="*/ 1515943 h 5143494"/>
              <a:gd name="connsiteX441" fmla="*/ 5390569 w 9143989"/>
              <a:gd name="connsiteY441" fmla="*/ 1625356 h 5143494"/>
              <a:gd name="connsiteX442" fmla="*/ 5390569 w 9143989"/>
              <a:gd name="connsiteY442" fmla="*/ 2062990 h 5143494"/>
              <a:gd name="connsiteX443" fmla="*/ 5499981 w 9143989"/>
              <a:gd name="connsiteY443" fmla="*/ 2172398 h 5143494"/>
              <a:gd name="connsiteX444" fmla="*/ 5937615 w 9143989"/>
              <a:gd name="connsiteY444" fmla="*/ 2172398 h 5143494"/>
              <a:gd name="connsiteX445" fmla="*/ 6047027 w 9143989"/>
              <a:gd name="connsiteY445" fmla="*/ 2062990 h 5143494"/>
              <a:gd name="connsiteX446" fmla="*/ 6047027 w 9143989"/>
              <a:gd name="connsiteY446" fmla="*/ 1625356 h 5143494"/>
              <a:gd name="connsiteX447" fmla="*/ 5937615 w 9143989"/>
              <a:gd name="connsiteY447" fmla="*/ 1515943 h 5143494"/>
              <a:gd name="connsiteX448" fmla="*/ 6261980 w 9143989"/>
              <a:gd name="connsiteY448" fmla="*/ 1515943 h 5143494"/>
              <a:gd name="connsiteX449" fmla="*/ 6152568 w 9143989"/>
              <a:gd name="connsiteY449" fmla="*/ 1625355 h 5143494"/>
              <a:gd name="connsiteX450" fmla="*/ 6152568 w 9143989"/>
              <a:gd name="connsiteY450" fmla="*/ 2062989 h 5143494"/>
              <a:gd name="connsiteX451" fmla="*/ 6261980 w 9143989"/>
              <a:gd name="connsiteY451" fmla="*/ 2172398 h 5143494"/>
              <a:gd name="connsiteX452" fmla="*/ 6699614 w 9143989"/>
              <a:gd name="connsiteY452" fmla="*/ 2172398 h 5143494"/>
              <a:gd name="connsiteX453" fmla="*/ 6809026 w 9143989"/>
              <a:gd name="connsiteY453" fmla="*/ 2062989 h 5143494"/>
              <a:gd name="connsiteX454" fmla="*/ 6809026 w 9143989"/>
              <a:gd name="connsiteY454" fmla="*/ 1625355 h 5143494"/>
              <a:gd name="connsiteX455" fmla="*/ 6699614 w 9143989"/>
              <a:gd name="connsiteY455" fmla="*/ 1515943 h 5143494"/>
              <a:gd name="connsiteX456" fmla="*/ 7023979 w 9143989"/>
              <a:gd name="connsiteY456" fmla="*/ 1515942 h 5143494"/>
              <a:gd name="connsiteX457" fmla="*/ 6914567 w 9143989"/>
              <a:gd name="connsiteY457" fmla="*/ 1625354 h 5143494"/>
              <a:gd name="connsiteX458" fmla="*/ 6914567 w 9143989"/>
              <a:gd name="connsiteY458" fmla="*/ 2062988 h 5143494"/>
              <a:gd name="connsiteX459" fmla="*/ 7023979 w 9143989"/>
              <a:gd name="connsiteY459" fmla="*/ 2172398 h 5143494"/>
              <a:gd name="connsiteX460" fmla="*/ 7461613 w 9143989"/>
              <a:gd name="connsiteY460" fmla="*/ 2172398 h 5143494"/>
              <a:gd name="connsiteX461" fmla="*/ 7571025 w 9143989"/>
              <a:gd name="connsiteY461" fmla="*/ 2062988 h 5143494"/>
              <a:gd name="connsiteX462" fmla="*/ 7571025 w 9143989"/>
              <a:gd name="connsiteY462" fmla="*/ 1625354 h 5143494"/>
              <a:gd name="connsiteX463" fmla="*/ 7461613 w 9143989"/>
              <a:gd name="connsiteY463" fmla="*/ 1515942 h 5143494"/>
              <a:gd name="connsiteX464" fmla="*/ 7778358 w 9143989"/>
              <a:gd name="connsiteY464" fmla="*/ 1515941 h 5143494"/>
              <a:gd name="connsiteX465" fmla="*/ 7668946 w 9143989"/>
              <a:gd name="connsiteY465" fmla="*/ 1625353 h 5143494"/>
              <a:gd name="connsiteX466" fmla="*/ 7668946 w 9143989"/>
              <a:gd name="connsiteY466" fmla="*/ 2062987 h 5143494"/>
              <a:gd name="connsiteX467" fmla="*/ 7778358 w 9143989"/>
              <a:gd name="connsiteY467" fmla="*/ 2172398 h 5143494"/>
              <a:gd name="connsiteX468" fmla="*/ 8215992 w 9143989"/>
              <a:gd name="connsiteY468" fmla="*/ 2172398 h 5143494"/>
              <a:gd name="connsiteX469" fmla="*/ 8325404 w 9143989"/>
              <a:gd name="connsiteY469" fmla="*/ 2062987 h 5143494"/>
              <a:gd name="connsiteX470" fmla="*/ 8325404 w 9143989"/>
              <a:gd name="connsiteY470" fmla="*/ 1625353 h 5143494"/>
              <a:gd name="connsiteX471" fmla="*/ 8215992 w 9143989"/>
              <a:gd name="connsiteY471" fmla="*/ 1515941 h 5143494"/>
              <a:gd name="connsiteX472" fmla="*/ 8540357 w 9143989"/>
              <a:gd name="connsiteY472" fmla="*/ 1515941 h 5143494"/>
              <a:gd name="connsiteX473" fmla="*/ 8430945 w 9143989"/>
              <a:gd name="connsiteY473" fmla="*/ 1625353 h 5143494"/>
              <a:gd name="connsiteX474" fmla="*/ 8430945 w 9143989"/>
              <a:gd name="connsiteY474" fmla="*/ 2062987 h 5143494"/>
              <a:gd name="connsiteX475" fmla="*/ 8540357 w 9143989"/>
              <a:gd name="connsiteY475" fmla="*/ 2172398 h 5143494"/>
              <a:gd name="connsiteX476" fmla="*/ 8977991 w 9143989"/>
              <a:gd name="connsiteY476" fmla="*/ 2172398 h 5143494"/>
              <a:gd name="connsiteX477" fmla="*/ 9087403 w 9143989"/>
              <a:gd name="connsiteY477" fmla="*/ 2062987 h 5143494"/>
              <a:gd name="connsiteX478" fmla="*/ 9087403 w 9143989"/>
              <a:gd name="connsiteY478" fmla="*/ 1625353 h 5143494"/>
              <a:gd name="connsiteX479" fmla="*/ 8977991 w 9143989"/>
              <a:gd name="connsiteY479" fmla="*/ 1515941 h 5143494"/>
              <a:gd name="connsiteX480" fmla="*/ 165999 w 9143989"/>
              <a:gd name="connsiteY480" fmla="*/ 786548 h 5143494"/>
              <a:gd name="connsiteX481" fmla="*/ 56587 w 9143989"/>
              <a:gd name="connsiteY481" fmla="*/ 895959 h 5143494"/>
              <a:gd name="connsiteX482" fmla="*/ 56587 w 9143989"/>
              <a:gd name="connsiteY482" fmla="*/ 1333596 h 5143494"/>
              <a:gd name="connsiteX483" fmla="*/ 165999 w 9143989"/>
              <a:gd name="connsiteY483" fmla="*/ 1443008 h 5143494"/>
              <a:gd name="connsiteX484" fmla="*/ 603633 w 9143989"/>
              <a:gd name="connsiteY484" fmla="*/ 1443008 h 5143494"/>
              <a:gd name="connsiteX485" fmla="*/ 713044 w 9143989"/>
              <a:gd name="connsiteY485" fmla="*/ 1333596 h 5143494"/>
              <a:gd name="connsiteX486" fmla="*/ 713044 w 9143989"/>
              <a:gd name="connsiteY486" fmla="*/ 895959 h 5143494"/>
              <a:gd name="connsiteX487" fmla="*/ 603633 w 9143989"/>
              <a:gd name="connsiteY487" fmla="*/ 786548 h 5143494"/>
              <a:gd name="connsiteX488" fmla="*/ 927996 w 9143989"/>
              <a:gd name="connsiteY488" fmla="*/ 786547 h 5143494"/>
              <a:gd name="connsiteX489" fmla="*/ 818584 w 9143989"/>
              <a:gd name="connsiteY489" fmla="*/ 895959 h 5143494"/>
              <a:gd name="connsiteX490" fmla="*/ 818584 w 9143989"/>
              <a:gd name="connsiteY490" fmla="*/ 1333595 h 5143494"/>
              <a:gd name="connsiteX491" fmla="*/ 927996 w 9143989"/>
              <a:gd name="connsiteY491" fmla="*/ 1443007 h 5143494"/>
              <a:gd name="connsiteX492" fmla="*/ 1365637 w 9143989"/>
              <a:gd name="connsiteY492" fmla="*/ 1443007 h 5143494"/>
              <a:gd name="connsiteX493" fmla="*/ 1475051 w 9143989"/>
              <a:gd name="connsiteY493" fmla="*/ 1333595 h 5143494"/>
              <a:gd name="connsiteX494" fmla="*/ 1475051 w 9143989"/>
              <a:gd name="connsiteY494" fmla="*/ 895959 h 5143494"/>
              <a:gd name="connsiteX495" fmla="*/ 1365637 w 9143989"/>
              <a:gd name="connsiteY495" fmla="*/ 786547 h 5143494"/>
              <a:gd name="connsiteX496" fmla="*/ 1689998 w 9143989"/>
              <a:gd name="connsiteY496" fmla="*/ 786547 h 5143494"/>
              <a:gd name="connsiteX497" fmla="*/ 1580588 w 9143989"/>
              <a:gd name="connsiteY497" fmla="*/ 895959 h 5143494"/>
              <a:gd name="connsiteX498" fmla="*/ 1580588 w 9143989"/>
              <a:gd name="connsiteY498" fmla="*/ 1333594 h 5143494"/>
              <a:gd name="connsiteX499" fmla="*/ 1689998 w 9143989"/>
              <a:gd name="connsiteY499" fmla="*/ 1443007 h 5143494"/>
              <a:gd name="connsiteX500" fmla="*/ 2127634 w 9143989"/>
              <a:gd name="connsiteY500" fmla="*/ 1443007 h 5143494"/>
              <a:gd name="connsiteX501" fmla="*/ 2237045 w 9143989"/>
              <a:gd name="connsiteY501" fmla="*/ 1333594 h 5143494"/>
              <a:gd name="connsiteX502" fmla="*/ 2237045 w 9143989"/>
              <a:gd name="connsiteY502" fmla="*/ 895959 h 5143494"/>
              <a:gd name="connsiteX503" fmla="*/ 2127634 w 9143989"/>
              <a:gd name="connsiteY503" fmla="*/ 786547 h 5143494"/>
              <a:gd name="connsiteX504" fmla="*/ 2451996 w 9143989"/>
              <a:gd name="connsiteY504" fmla="*/ 786546 h 5143494"/>
              <a:gd name="connsiteX505" fmla="*/ 2342584 w 9143989"/>
              <a:gd name="connsiteY505" fmla="*/ 895958 h 5143494"/>
              <a:gd name="connsiteX506" fmla="*/ 2342584 w 9143989"/>
              <a:gd name="connsiteY506" fmla="*/ 1333593 h 5143494"/>
              <a:gd name="connsiteX507" fmla="*/ 2451996 w 9143989"/>
              <a:gd name="connsiteY507" fmla="*/ 1443006 h 5143494"/>
              <a:gd name="connsiteX508" fmla="*/ 2889629 w 9143989"/>
              <a:gd name="connsiteY508" fmla="*/ 1443006 h 5143494"/>
              <a:gd name="connsiteX509" fmla="*/ 2999041 w 9143989"/>
              <a:gd name="connsiteY509" fmla="*/ 1333593 h 5143494"/>
              <a:gd name="connsiteX510" fmla="*/ 2999041 w 9143989"/>
              <a:gd name="connsiteY510" fmla="*/ 895958 h 5143494"/>
              <a:gd name="connsiteX511" fmla="*/ 2889629 w 9143989"/>
              <a:gd name="connsiteY511" fmla="*/ 786546 h 5143494"/>
              <a:gd name="connsiteX512" fmla="*/ 3213993 w 9143989"/>
              <a:gd name="connsiteY512" fmla="*/ 786546 h 5143494"/>
              <a:gd name="connsiteX513" fmla="*/ 3104581 w 9143989"/>
              <a:gd name="connsiteY513" fmla="*/ 895958 h 5143494"/>
              <a:gd name="connsiteX514" fmla="*/ 3104581 w 9143989"/>
              <a:gd name="connsiteY514" fmla="*/ 1333593 h 5143494"/>
              <a:gd name="connsiteX515" fmla="*/ 3213993 w 9143989"/>
              <a:gd name="connsiteY515" fmla="*/ 1443005 h 5143494"/>
              <a:gd name="connsiteX516" fmla="*/ 3651628 w 9143989"/>
              <a:gd name="connsiteY516" fmla="*/ 1443005 h 5143494"/>
              <a:gd name="connsiteX517" fmla="*/ 3761040 w 9143989"/>
              <a:gd name="connsiteY517" fmla="*/ 1333593 h 5143494"/>
              <a:gd name="connsiteX518" fmla="*/ 3761040 w 9143989"/>
              <a:gd name="connsiteY518" fmla="*/ 895958 h 5143494"/>
              <a:gd name="connsiteX519" fmla="*/ 3651628 w 9143989"/>
              <a:gd name="connsiteY519" fmla="*/ 786546 h 5143494"/>
              <a:gd name="connsiteX520" fmla="*/ 3975991 w 9143989"/>
              <a:gd name="connsiteY520" fmla="*/ 786545 h 5143494"/>
              <a:gd name="connsiteX521" fmla="*/ 3866579 w 9143989"/>
              <a:gd name="connsiteY521" fmla="*/ 895957 h 5143494"/>
              <a:gd name="connsiteX522" fmla="*/ 3866579 w 9143989"/>
              <a:gd name="connsiteY522" fmla="*/ 1333592 h 5143494"/>
              <a:gd name="connsiteX523" fmla="*/ 3975991 w 9143989"/>
              <a:gd name="connsiteY523" fmla="*/ 1443005 h 5143494"/>
              <a:gd name="connsiteX524" fmla="*/ 4413617 w 9143989"/>
              <a:gd name="connsiteY524" fmla="*/ 1443005 h 5143494"/>
              <a:gd name="connsiteX525" fmla="*/ 4523029 w 9143989"/>
              <a:gd name="connsiteY525" fmla="*/ 1333592 h 5143494"/>
              <a:gd name="connsiteX526" fmla="*/ 4523029 w 9143989"/>
              <a:gd name="connsiteY526" fmla="*/ 895957 h 5143494"/>
              <a:gd name="connsiteX527" fmla="*/ 4413617 w 9143989"/>
              <a:gd name="connsiteY527" fmla="*/ 786545 h 5143494"/>
              <a:gd name="connsiteX528" fmla="*/ 4737982 w 9143989"/>
              <a:gd name="connsiteY528" fmla="*/ 786545 h 5143494"/>
              <a:gd name="connsiteX529" fmla="*/ 4628570 w 9143989"/>
              <a:gd name="connsiteY529" fmla="*/ 895957 h 5143494"/>
              <a:gd name="connsiteX530" fmla="*/ 4628570 w 9143989"/>
              <a:gd name="connsiteY530" fmla="*/ 1333592 h 5143494"/>
              <a:gd name="connsiteX531" fmla="*/ 4737982 w 9143989"/>
              <a:gd name="connsiteY531" fmla="*/ 1443004 h 5143494"/>
              <a:gd name="connsiteX532" fmla="*/ 5175616 w 9143989"/>
              <a:gd name="connsiteY532" fmla="*/ 1443004 h 5143494"/>
              <a:gd name="connsiteX533" fmla="*/ 5285028 w 9143989"/>
              <a:gd name="connsiteY533" fmla="*/ 1333592 h 5143494"/>
              <a:gd name="connsiteX534" fmla="*/ 5285028 w 9143989"/>
              <a:gd name="connsiteY534" fmla="*/ 895957 h 5143494"/>
              <a:gd name="connsiteX535" fmla="*/ 5175616 w 9143989"/>
              <a:gd name="connsiteY535" fmla="*/ 786545 h 5143494"/>
              <a:gd name="connsiteX536" fmla="*/ 5499981 w 9143989"/>
              <a:gd name="connsiteY536" fmla="*/ 786544 h 5143494"/>
              <a:gd name="connsiteX537" fmla="*/ 5390569 w 9143989"/>
              <a:gd name="connsiteY537" fmla="*/ 895956 h 5143494"/>
              <a:gd name="connsiteX538" fmla="*/ 5390569 w 9143989"/>
              <a:gd name="connsiteY538" fmla="*/ 1333591 h 5143494"/>
              <a:gd name="connsiteX539" fmla="*/ 5499981 w 9143989"/>
              <a:gd name="connsiteY539" fmla="*/ 1443003 h 5143494"/>
              <a:gd name="connsiteX540" fmla="*/ 5937615 w 9143989"/>
              <a:gd name="connsiteY540" fmla="*/ 1443003 h 5143494"/>
              <a:gd name="connsiteX541" fmla="*/ 6047027 w 9143989"/>
              <a:gd name="connsiteY541" fmla="*/ 1333591 h 5143494"/>
              <a:gd name="connsiteX542" fmla="*/ 6047027 w 9143989"/>
              <a:gd name="connsiteY542" fmla="*/ 895956 h 5143494"/>
              <a:gd name="connsiteX543" fmla="*/ 5937615 w 9143989"/>
              <a:gd name="connsiteY543" fmla="*/ 786544 h 5143494"/>
              <a:gd name="connsiteX544" fmla="*/ 6261980 w 9143989"/>
              <a:gd name="connsiteY544" fmla="*/ 786544 h 5143494"/>
              <a:gd name="connsiteX545" fmla="*/ 6152568 w 9143989"/>
              <a:gd name="connsiteY545" fmla="*/ 895956 h 5143494"/>
              <a:gd name="connsiteX546" fmla="*/ 6152568 w 9143989"/>
              <a:gd name="connsiteY546" fmla="*/ 1333590 h 5143494"/>
              <a:gd name="connsiteX547" fmla="*/ 6261980 w 9143989"/>
              <a:gd name="connsiteY547" fmla="*/ 1443003 h 5143494"/>
              <a:gd name="connsiteX548" fmla="*/ 6699614 w 9143989"/>
              <a:gd name="connsiteY548" fmla="*/ 1443003 h 5143494"/>
              <a:gd name="connsiteX549" fmla="*/ 6809026 w 9143989"/>
              <a:gd name="connsiteY549" fmla="*/ 1333590 h 5143494"/>
              <a:gd name="connsiteX550" fmla="*/ 6809026 w 9143989"/>
              <a:gd name="connsiteY550" fmla="*/ 895956 h 5143494"/>
              <a:gd name="connsiteX551" fmla="*/ 6699614 w 9143989"/>
              <a:gd name="connsiteY551" fmla="*/ 786544 h 5143494"/>
              <a:gd name="connsiteX552" fmla="*/ 7023979 w 9143989"/>
              <a:gd name="connsiteY552" fmla="*/ 786543 h 5143494"/>
              <a:gd name="connsiteX553" fmla="*/ 6914567 w 9143989"/>
              <a:gd name="connsiteY553" fmla="*/ 895955 h 5143494"/>
              <a:gd name="connsiteX554" fmla="*/ 6914567 w 9143989"/>
              <a:gd name="connsiteY554" fmla="*/ 1333590 h 5143494"/>
              <a:gd name="connsiteX555" fmla="*/ 7023979 w 9143989"/>
              <a:gd name="connsiteY555" fmla="*/ 1443002 h 5143494"/>
              <a:gd name="connsiteX556" fmla="*/ 7461613 w 9143989"/>
              <a:gd name="connsiteY556" fmla="*/ 1443002 h 5143494"/>
              <a:gd name="connsiteX557" fmla="*/ 7571025 w 9143989"/>
              <a:gd name="connsiteY557" fmla="*/ 1333590 h 5143494"/>
              <a:gd name="connsiteX558" fmla="*/ 7571025 w 9143989"/>
              <a:gd name="connsiteY558" fmla="*/ 895955 h 5143494"/>
              <a:gd name="connsiteX559" fmla="*/ 7461613 w 9143989"/>
              <a:gd name="connsiteY559" fmla="*/ 786543 h 5143494"/>
              <a:gd name="connsiteX560" fmla="*/ 7778358 w 9143989"/>
              <a:gd name="connsiteY560" fmla="*/ 786543 h 5143494"/>
              <a:gd name="connsiteX561" fmla="*/ 7668946 w 9143989"/>
              <a:gd name="connsiteY561" fmla="*/ 895955 h 5143494"/>
              <a:gd name="connsiteX562" fmla="*/ 7668946 w 9143989"/>
              <a:gd name="connsiteY562" fmla="*/ 1333589 h 5143494"/>
              <a:gd name="connsiteX563" fmla="*/ 7778358 w 9143989"/>
              <a:gd name="connsiteY563" fmla="*/ 1443001 h 5143494"/>
              <a:gd name="connsiteX564" fmla="*/ 8215992 w 9143989"/>
              <a:gd name="connsiteY564" fmla="*/ 1443001 h 5143494"/>
              <a:gd name="connsiteX565" fmla="*/ 8325404 w 9143989"/>
              <a:gd name="connsiteY565" fmla="*/ 1333589 h 5143494"/>
              <a:gd name="connsiteX566" fmla="*/ 8325404 w 9143989"/>
              <a:gd name="connsiteY566" fmla="*/ 895955 h 5143494"/>
              <a:gd name="connsiteX567" fmla="*/ 8215992 w 9143989"/>
              <a:gd name="connsiteY567" fmla="*/ 786543 h 5143494"/>
              <a:gd name="connsiteX568" fmla="*/ 8540357 w 9143989"/>
              <a:gd name="connsiteY568" fmla="*/ 786542 h 5143494"/>
              <a:gd name="connsiteX569" fmla="*/ 8430945 w 9143989"/>
              <a:gd name="connsiteY569" fmla="*/ 895955 h 5143494"/>
              <a:gd name="connsiteX570" fmla="*/ 8430945 w 9143989"/>
              <a:gd name="connsiteY570" fmla="*/ 1333589 h 5143494"/>
              <a:gd name="connsiteX571" fmla="*/ 8540357 w 9143989"/>
              <a:gd name="connsiteY571" fmla="*/ 1443001 h 5143494"/>
              <a:gd name="connsiteX572" fmla="*/ 8977991 w 9143989"/>
              <a:gd name="connsiteY572" fmla="*/ 1443001 h 5143494"/>
              <a:gd name="connsiteX573" fmla="*/ 9087403 w 9143989"/>
              <a:gd name="connsiteY573" fmla="*/ 1333589 h 5143494"/>
              <a:gd name="connsiteX574" fmla="*/ 9087403 w 9143989"/>
              <a:gd name="connsiteY574" fmla="*/ 895955 h 5143494"/>
              <a:gd name="connsiteX575" fmla="*/ 8977991 w 9143989"/>
              <a:gd name="connsiteY575" fmla="*/ 786542 h 5143494"/>
              <a:gd name="connsiteX576" fmla="*/ 165999 w 9143989"/>
              <a:gd name="connsiteY576" fmla="*/ 57150 h 5143494"/>
              <a:gd name="connsiteX577" fmla="*/ 56587 w 9143989"/>
              <a:gd name="connsiteY577" fmla="*/ 166562 h 5143494"/>
              <a:gd name="connsiteX578" fmla="*/ 56587 w 9143989"/>
              <a:gd name="connsiteY578" fmla="*/ 604196 h 5143494"/>
              <a:gd name="connsiteX579" fmla="*/ 165999 w 9143989"/>
              <a:gd name="connsiteY579" fmla="*/ 713608 h 5143494"/>
              <a:gd name="connsiteX580" fmla="*/ 603633 w 9143989"/>
              <a:gd name="connsiteY580" fmla="*/ 713608 h 5143494"/>
              <a:gd name="connsiteX581" fmla="*/ 713045 w 9143989"/>
              <a:gd name="connsiteY581" fmla="*/ 604196 h 5143494"/>
              <a:gd name="connsiteX582" fmla="*/ 713045 w 9143989"/>
              <a:gd name="connsiteY582" fmla="*/ 166562 h 5143494"/>
              <a:gd name="connsiteX583" fmla="*/ 603633 w 9143989"/>
              <a:gd name="connsiteY583" fmla="*/ 57150 h 5143494"/>
              <a:gd name="connsiteX584" fmla="*/ 927996 w 9143989"/>
              <a:gd name="connsiteY584" fmla="*/ 57150 h 5143494"/>
              <a:gd name="connsiteX585" fmla="*/ 818585 w 9143989"/>
              <a:gd name="connsiteY585" fmla="*/ 166562 h 5143494"/>
              <a:gd name="connsiteX586" fmla="*/ 818585 w 9143989"/>
              <a:gd name="connsiteY586" fmla="*/ 604195 h 5143494"/>
              <a:gd name="connsiteX587" fmla="*/ 927996 w 9143989"/>
              <a:gd name="connsiteY587" fmla="*/ 713607 h 5143494"/>
              <a:gd name="connsiteX588" fmla="*/ 1365637 w 9143989"/>
              <a:gd name="connsiteY588" fmla="*/ 713607 h 5143494"/>
              <a:gd name="connsiteX589" fmla="*/ 1475051 w 9143989"/>
              <a:gd name="connsiteY589" fmla="*/ 604195 h 5143494"/>
              <a:gd name="connsiteX590" fmla="*/ 1475051 w 9143989"/>
              <a:gd name="connsiteY590" fmla="*/ 166562 h 5143494"/>
              <a:gd name="connsiteX591" fmla="*/ 1365637 w 9143989"/>
              <a:gd name="connsiteY591" fmla="*/ 57150 h 5143494"/>
              <a:gd name="connsiteX592" fmla="*/ 1689998 w 9143989"/>
              <a:gd name="connsiteY592" fmla="*/ 57149 h 5143494"/>
              <a:gd name="connsiteX593" fmla="*/ 1580588 w 9143989"/>
              <a:gd name="connsiteY593" fmla="*/ 166561 h 5143494"/>
              <a:gd name="connsiteX594" fmla="*/ 1580588 w 9143989"/>
              <a:gd name="connsiteY594" fmla="*/ 604195 h 5143494"/>
              <a:gd name="connsiteX595" fmla="*/ 1689998 w 9143989"/>
              <a:gd name="connsiteY595" fmla="*/ 713607 h 5143494"/>
              <a:gd name="connsiteX596" fmla="*/ 2127634 w 9143989"/>
              <a:gd name="connsiteY596" fmla="*/ 713607 h 5143494"/>
              <a:gd name="connsiteX597" fmla="*/ 2237045 w 9143989"/>
              <a:gd name="connsiteY597" fmla="*/ 604195 h 5143494"/>
              <a:gd name="connsiteX598" fmla="*/ 2237045 w 9143989"/>
              <a:gd name="connsiteY598" fmla="*/ 166561 h 5143494"/>
              <a:gd name="connsiteX599" fmla="*/ 2127634 w 9143989"/>
              <a:gd name="connsiteY599" fmla="*/ 57149 h 5143494"/>
              <a:gd name="connsiteX600" fmla="*/ 2451996 w 9143989"/>
              <a:gd name="connsiteY600" fmla="*/ 57149 h 5143494"/>
              <a:gd name="connsiteX601" fmla="*/ 2342585 w 9143989"/>
              <a:gd name="connsiteY601" fmla="*/ 166561 h 5143494"/>
              <a:gd name="connsiteX602" fmla="*/ 2342585 w 9143989"/>
              <a:gd name="connsiteY602" fmla="*/ 604194 h 5143494"/>
              <a:gd name="connsiteX603" fmla="*/ 2451996 w 9143989"/>
              <a:gd name="connsiteY603" fmla="*/ 713606 h 5143494"/>
              <a:gd name="connsiteX604" fmla="*/ 2889629 w 9143989"/>
              <a:gd name="connsiteY604" fmla="*/ 713606 h 5143494"/>
              <a:gd name="connsiteX605" fmla="*/ 2999041 w 9143989"/>
              <a:gd name="connsiteY605" fmla="*/ 604194 h 5143494"/>
              <a:gd name="connsiteX606" fmla="*/ 2999041 w 9143989"/>
              <a:gd name="connsiteY606" fmla="*/ 166561 h 5143494"/>
              <a:gd name="connsiteX607" fmla="*/ 2889629 w 9143989"/>
              <a:gd name="connsiteY607" fmla="*/ 57149 h 5143494"/>
              <a:gd name="connsiteX608" fmla="*/ 3213995 w 9143989"/>
              <a:gd name="connsiteY608" fmla="*/ 57148 h 5143494"/>
              <a:gd name="connsiteX609" fmla="*/ 3104581 w 9143989"/>
              <a:gd name="connsiteY609" fmla="*/ 166560 h 5143494"/>
              <a:gd name="connsiteX610" fmla="*/ 3104581 w 9143989"/>
              <a:gd name="connsiteY610" fmla="*/ 604194 h 5143494"/>
              <a:gd name="connsiteX611" fmla="*/ 3213995 w 9143989"/>
              <a:gd name="connsiteY611" fmla="*/ 713606 h 5143494"/>
              <a:gd name="connsiteX612" fmla="*/ 3651628 w 9143989"/>
              <a:gd name="connsiteY612" fmla="*/ 713606 h 5143494"/>
              <a:gd name="connsiteX613" fmla="*/ 3761040 w 9143989"/>
              <a:gd name="connsiteY613" fmla="*/ 604194 h 5143494"/>
              <a:gd name="connsiteX614" fmla="*/ 3761040 w 9143989"/>
              <a:gd name="connsiteY614" fmla="*/ 166560 h 5143494"/>
              <a:gd name="connsiteX615" fmla="*/ 3651628 w 9143989"/>
              <a:gd name="connsiteY615" fmla="*/ 57148 h 5143494"/>
              <a:gd name="connsiteX616" fmla="*/ 3975991 w 9143989"/>
              <a:gd name="connsiteY616" fmla="*/ 57148 h 5143494"/>
              <a:gd name="connsiteX617" fmla="*/ 3866579 w 9143989"/>
              <a:gd name="connsiteY617" fmla="*/ 166560 h 5143494"/>
              <a:gd name="connsiteX618" fmla="*/ 3866579 w 9143989"/>
              <a:gd name="connsiteY618" fmla="*/ 604194 h 5143494"/>
              <a:gd name="connsiteX619" fmla="*/ 3975991 w 9143989"/>
              <a:gd name="connsiteY619" fmla="*/ 713605 h 5143494"/>
              <a:gd name="connsiteX620" fmla="*/ 4413617 w 9143989"/>
              <a:gd name="connsiteY620" fmla="*/ 713605 h 5143494"/>
              <a:gd name="connsiteX621" fmla="*/ 4523029 w 9143989"/>
              <a:gd name="connsiteY621" fmla="*/ 604194 h 5143494"/>
              <a:gd name="connsiteX622" fmla="*/ 4523029 w 9143989"/>
              <a:gd name="connsiteY622" fmla="*/ 166560 h 5143494"/>
              <a:gd name="connsiteX623" fmla="*/ 4413617 w 9143989"/>
              <a:gd name="connsiteY623" fmla="*/ 57148 h 5143494"/>
              <a:gd name="connsiteX624" fmla="*/ 4737982 w 9143989"/>
              <a:gd name="connsiteY624" fmla="*/ 57147 h 5143494"/>
              <a:gd name="connsiteX625" fmla="*/ 4628570 w 9143989"/>
              <a:gd name="connsiteY625" fmla="*/ 166559 h 5143494"/>
              <a:gd name="connsiteX626" fmla="*/ 4628570 w 9143989"/>
              <a:gd name="connsiteY626" fmla="*/ 604193 h 5143494"/>
              <a:gd name="connsiteX627" fmla="*/ 4737982 w 9143989"/>
              <a:gd name="connsiteY627" fmla="*/ 713605 h 5143494"/>
              <a:gd name="connsiteX628" fmla="*/ 5175616 w 9143989"/>
              <a:gd name="connsiteY628" fmla="*/ 713605 h 5143494"/>
              <a:gd name="connsiteX629" fmla="*/ 5285028 w 9143989"/>
              <a:gd name="connsiteY629" fmla="*/ 604193 h 5143494"/>
              <a:gd name="connsiteX630" fmla="*/ 5285028 w 9143989"/>
              <a:gd name="connsiteY630" fmla="*/ 166559 h 5143494"/>
              <a:gd name="connsiteX631" fmla="*/ 5175616 w 9143989"/>
              <a:gd name="connsiteY631" fmla="*/ 57147 h 5143494"/>
              <a:gd name="connsiteX632" fmla="*/ 5499981 w 9143989"/>
              <a:gd name="connsiteY632" fmla="*/ 57147 h 5143494"/>
              <a:gd name="connsiteX633" fmla="*/ 5390569 w 9143989"/>
              <a:gd name="connsiteY633" fmla="*/ 166559 h 5143494"/>
              <a:gd name="connsiteX634" fmla="*/ 5390569 w 9143989"/>
              <a:gd name="connsiteY634" fmla="*/ 604192 h 5143494"/>
              <a:gd name="connsiteX635" fmla="*/ 5499981 w 9143989"/>
              <a:gd name="connsiteY635" fmla="*/ 713605 h 5143494"/>
              <a:gd name="connsiteX636" fmla="*/ 5937615 w 9143989"/>
              <a:gd name="connsiteY636" fmla="*/ 713605 h 5143494"/>
              <a:gd name="connsiteX637" fmla="*/ 6047027 w 9143989"/>
              <a:gd name="connsiteY637" fmla="*/ 604192 h 5143494"/>
              <a:gd name="connsiteX638" fmla="*/ 6047027 w 9143989"/>
              <a:gd name="connsiteY638" fmla="*/ 166559 h 5143494"/>
              <a:gd name="connsiteX639" fmla="*/ 5937615 w 9143989"/>
              <a:gd name="connsiteY639" fmla="*/ 57147 h 5143494"/>
              <a:gd name="connsiteX640" fmla="*/ 6261980 w 9143989"/>
              <a:gd name="connsiteY640" fmla="*/ 57146 h 5143494"/>
              <a:gd name="connsiteX641" fmla="*/ 6152568 w 9143989"/>
              <a:gd name="connsiteY641" fmla="*/ 166558 h 5143494"/>
              <a:gd name="connsiteX642" fmla="*/ 6152568 w 9143989"/>
              <a:gd name="connsiteY642" fmla="*/ 604192 h 5143494"/>
              <a:gd name="connsiteX643" fmla="*/ 6261980 w 9143989"/>
              <a:gd name="connsiteY643" fmla="*/ 713604 h 5143494"/>
              <a:gd name="connsiteX644" fmla="*/ 6699614 w 9143989"/>
              <a:gd name="connsiteY644" fmla="*/ 713604 h 5143494"/>
              <a:gd name="connsiteX645" fmla="*/ 6809026 w 9143989"/>
              <a:gd name="connsiteY645" fmla="*/ 604192 h 5143494"/>
              <a:gd name="connsiteX646" fmla="*/ 6809026 w 9143989"/>
              <a:gd name="connsiteY646" fmla="*/ 166558 h 5143494"/>
              <a:gd name="connsiteX647" fmla="*/ 6699614 w 9143989"/>
              <a:gd name="connsiteY647" fmla="*/ 57146 h 5143494"/>
              <a:gd name="connsiteX648" fmla="*/ 7023979 w 9143989"/>
              <a:gd name="connsiteY648" fmla="*/ 57146 h 5143494"/>
              <a:gd name="connsiteX649" fmla="*/ 6914567 w 9143989"/>
              <a:gd name="connsiteY649" fmla="*/ 166558 h 5143494"/>
              <a:gd name="connsiteX650" fmla="*/ 6914567 w 9143989"/>
              <a:gd name="connsiteY650" fmla="*/ 604191 h 5143494"/>
              <a:gd name="connsiteX651" fmla="*/ 7023979 w 9143989"/>
              <a:gd name="connsiteY651" fmla="*/ 713604 h 5143494"/>
              <a:gd name="connsiteX652" fmla="*/ 7461613 w 9143989"/>
              <a:gd name="connsiteY652" fmla="*/ 713604 h 5143494"/>
              <a:gd name="connsiteX653" fmla="*/ 7571025 w 9143989"/>
              <a:gd name="connsiteY653" fmla="*/ 604191 h 5143494"/>
              <a:gd name="connsiteX654" fmla="*/ 7571025 w 9143989"/>
              <a:gd name="connsiteY654" fmla="*/ 166558 h 5143494"/>
              <a:gd name="connsiteX655" fmla="*/ 7461613 w 9143989"/>
              <a:gd name="connsiteY655" fmla="*/ 57146 h 5143494"/>
              <a:gd name="connsiteX656" fmla="*/ 7778358 w 9143989"/>
              <a:gd name="connsiteY656" fmla="*/ 57145 h 5143494"/>
              <a:gd name="connsiteX657" fmla="*/ 7668946 w 9143989"/>
              <a:gd name="connsiteY657" fmla="*/ 166557 h 5143494"/>
              <a:gd name="connsiteX658" fmla="*/ 7668946 w 9143989"/>
              <a:gd name="connsiteY658" fmla="*/ 604191 h 5143494"/>
              <a:gd name="connsiteX659" fmla="*/ 7778358 w 9143989"/>
              <a:gd name="connsiteY659" fmla="*/ 713603 h 5143494"/>
              <a:gd name="connsiteX660" fmla="*/ 8215992 w 9143989"/>
              <a:gd name="connsiteY660" fmla="*/ 713603 h 5143494"/>
              <a:gd name="connsiteX661" fmla="*/ 8325404 w 9143989"/>
              <a:gd name="connsiteY661" fmla="*/ 604191 h 5143494"/>
              <a:gd name="connsiteX662" fmla="*/ 8325404 w 9143989"/>
              <a:gd name="connsiteY662" fmla="*/ 166557 h 5143494"/>
              <a:gd name="connsiteX663" fmla="*/ 8215992 w 9143989"/>
              <a:gd name="connsiteY663" fmla="*/ 57145 h 5143494"/>
              <a:gd name="connsiteX664" fmla="*/ 8540357 w 9143989"/>
              <a:gd name="connsiteY664" fmla="*/ 57145 h 5143494"/>
              <a:gd name="connsiteX665" fmla="*/ 8430945 w 9143989"/>
              <a:gd name="connsiteY665" fmla="*/ 166557 h 5143494"/>
              <a:gd name="connsiteX666" fmla="*/ 8430945 w 9143989"/>
              <a:gd name="connsiteY666" fmla="*/ 604190 h 5143494"/>
              <a:gd name="connsiteX667" fmla="*/ 8540357 w 9143989"/>
              <a:gd name="connsiteY667" fmla="*/ 713603 h 5143494"/>
              <a:gd name="connsiteX668" fmla="*/ 8977991 w 9143989"/>
              <a:gd name="connsiteY668" fmla="*/ 713603 h 5143494"/>
              <a:gd name="connsiteX669" fmla="*/ 9087403 w 9143989"/>
              <a:gd name="connsiteY669" fmla="*/ 604190 h 5143494"/>
              <a:gd name="connsiteX670" fmla="*/ 9087403 w 9143989"/>
              <a:gd name="connsiteY670" fmla="*/ 166557 h 5143494"/>
              <a:gd name="connsiteX671" fmla="*/ 8977991 w 9143989"/>
              <a:gd name="connsiteY671" fmla="*/ 57145 h 5143494"/>
              <a:gd name="connsiteX672" fmla="*/ 0 w 9143989"/>
              <a:gd name="connsiteY672" fmla="*/ 0 h 5143494"/>
              <a:gd name="connsiteX673" fmla="*/ 9143989 w 9143989"/>
              <a:gd name="connsiteY673" fmla="*/ 0 h 5143494"/>
              <a:gd name="connsiteX674" fmla="*/ 9143989 w 9143989"/>
              <a:gd name="connsiteY674" fmla="*/ 5143494 h 5143494"/>
              <a:gd name="connsiteX675" fmla="*/ 0 w 9143989"/>
              <a:gd name="connsiteY675" fmla="*/ 5143494 h 514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Lst>
            <a:rect l="l" t="t" r="r" b="b"/>
            <a:pathLst>
              <a:path w="9143989" h="5143494">
                <a:moveTo>
                  <a:pt x="8540357" y="4429886"/>
                </a:moveTo>
                <a:cubicBezTo>
                  <a:pt x="8479930" y="4429886"/>
                  <a:pt x="8430945" y="4478871"/>
                  <a:pt x="8430945" y="4539298"/>
                </a:cubicBezTo>
                <a:lnTo>
                  <a:pt x="8430945" y="4976932"/>
                </a:lnTo>
                <a:cubicBezTo>
                  <a:pt x="8430945" y="5037359"/>
                  <a:pt x="8479930" y="5086344"/>
                  <a:pt x="8540357" y="5086344"/>
                </a:cubicBezTo>
                <a:lnTo>
                  <a:pt x="8977991" y="5086344"/>
                </a:lnTo>
                <a:cubicBezTo>
                  <a:pt x="9038418" y="5086344"/>
                  <a:pt x="9087403" y="5037359"/>
                  <a:pt x="9087403" y="4976932"/>
                </a:cubicBezTo>
                <a:lnTo>
                  <a:pt x="9087403" y="4539298"/>
                </a:lnTo>
                <a:cubicBezTo>
                  <a:pt x="9087403" y="4478871"/>
                  <a:pt x="9038418" y="4429886"/>
                  <a:pt x="8977991" y="4429886"/>
                </a:cubicBezTo>
                <a:close/>
                <a:moveTo>
                  <a:pt x="7778358" y="4429886"/>
                </a:moveTo>
                <a:cubicBezTo>
                  <a:pt x="7717931" y="4429886"/>
                  <a:pt x="7668946" y="4478871"/>
                  <a:pt x="7668946" y="4539298"/>
                </a:cubicBezTo>
                <a:lnTo>
                  <a:pt x="7668946" y="4976932"/>
                </a:lnTo>
                <a:cubicBezTo>
                  <a:pt x="7668946" y="5037359"/>
                  <a:pt x="7717931" y="5086344"/>
                  <a:pt x="7778358" y="5086344"/>
                </a:cubicBezTo>
                <a:lnTo>
                  <a:pt x="8215992" y="5086344"/>
                </a:lnTo>
                <a:cubicBezTo>
                  <a:pt x="8276419" y="5086344"/>
                  <a:pt x="8325404" y="5037359"/>
                  <a:pt x="8325404" y="4976932"/>
                </a:cubicBezTo>
                <a:lnTo>
                  <a:pt x="8325404" y="4539298"/>
                </a:lnTo>
                <a:cubicBezTo>
                  <a:pt x="8325404" y="4478871"/>
                  <a:pt x="8276419" y="4429886"/>
                  <a:pt x="8215992" y="4429886"/>
                </a:cubicBezTo>
                <a:close/>
                <a:moveTo>
                  <a:pt x="7023979" y="4429886"/>
                </a:moveTo>
                <a:cubicBezTo>
                  <a:pt x="6963552" y="4429886"/>
                  <a:pt x="6914567" y="4478871"/>
                  <a:pt x="6914567" y="4539298"/>
                </a:cubicBezTo>
                <a:lnTo>
                  <a:pt x="6914567" y="4976932"/>
                </a:lnTo>
                <a:cubicBezTo>
                  <a:pt x="6914567" y="5037359"/>
                  <a:pt x="6963552" y="5086344"/>
                  <a:pt x="7023979" y="5086344"/>
                </a:cubicBezTo>
                <a:lnTo>
                  <a:pt x="7461613" y="5086344"/>
                </a:lnTo>
                <a:cubicBezTo>
                  <a:pt x="7522040" y="5086344"/>
                  <a:pt x="7571025" y="5037359"/>
                  <a:pt x="7571025" y="4976932"/>
                </a:cubicBezTo>
                <a:lnTo>
                  <a:pt x="7571025" y="4539298"/>
                </a:lnTo>
                <a:cubicBezTo>
                  <a:pt x="7571025" y="4478871"/>
                  <a:pt x="7522040" y="4429886"/>
                  <a:pt x="7461613" y="4429886"/>
                </a:cubicBezTo>
                <a:close/>
                <a:moveTo>
                  <a:pt x="6261980" y="4429886"/>
                </a:moveTo>
                <a:cubicBezTo>
                  <a:pt x="6201553" y="4429886"/>
                  <a:pt x="6152568" y="4478871"/>
                  <a:pt x="6152568" y="4539298"/>
                </a:cubicBezTo>
                <a:lnTo>
                  <a:pt x="6152568" y="4976932"/>
                </a:lnTo>
                <a:cubicBezTo>
                  <a:pt x="6152568" y="5037359"/>
                  <a:pt x="6201553" y="5086344"/>
                  <a:pt x="6261980" y="5086344"/>
                </a:cubicBezTo>
                <a:lnTo>
                  <a:pt x="6699614" y="5086344"/>
                </a:lnTo>
                <a:cubicBezTo>
                  <a:pt x="6760041" y="5086344"/>
                  <a:pt x="6809026" y="5037359"/>
                  <a:pt x="6809026" y="4976932"/>
                </a:cubicBezTo>
                <a:lnTo>
                  <a:pt x="6809026" y="4539298"/>
                </a:lnTo>
                <a:cubicBezTo>
                  <a:pt x="6809026" y="4478871"/>
                  <a:pt x="6760041" y="4429886"/>
                  <a:pt x="6699614" y="4429886"/>
                </a:cubicBezTo>
                <a:close/>
                <a:moveTo>
                  <a:pt x="5499981" y="4429886"/>
                </a:moveTo>
                <a:cubicBezTo>
                  <a:pt x="5439554" y="4429886"/>
                  <a:pt x="5390569" y="4478871"/>
                  <a:pt x="5390569" y="4539298"/>
                </a:cubicBezTo>
                <a:lnTo>
                  <a:pt x="5390569" y="4976932"/>
                </a:lnTo>
                <a:cubicBezTo>
                  <a:pt x="5390569" y="5037359"/>
                  <a:pt x="5439554" y="5086344"/>
                  <a:pt x="5499981" y="5086344"/>
                </a:cubicBezTo>
                <a:lnTo>
                  <a:pt x="5937615" y="5086344"/>
                </a:lnTo>
                <a:cubicBezTo>
                  <a:pt x="5998042" y="5086344"/>
                  <a:pt x="6047027" y="5037359"/>
                  <a:pt x="6047027" y="4976932"/>
                </a:cubicBezTo>
                <a:lnTo>
                  <a:pt x="6047027" y="4539298"/>
                </a:lnTo>
                <a:cubicBezTo>
                  <a:pt x="6047027" y="4478871"/>
                  <a:pt x="5998042" y="4429886"/>
                  <a:pt x="5937615" y="4429886"/>
                </a:cubicBezTo>
                <a:close/>
                <a:moveTo>
                  <a:pt x="4737982" y="4429886"/>
                </a:moveTo>
                <a:cubicBezTo>
                  <a:pt x="4677555" y="4429886"/>
                  <a:pt x="4628570" y="4478871"/>
                  <a:pt x="4628570" y="4539298"/>
                </a:cubicBezTo>
                <a:lnTo>
                  <a:pt x="4628570" y="4976932"/>
                </a:lnTo>
                <a:cubicBezTo>
                  <a:pt x="4628570" y="5037359"/>
                  <a:pt x="4677555" y="5086344"/>
                  <a:pt x="4737982" y="5086344"/>
                </a:cubicBezTo>
                <a:lnTo>
                  <a:pt x="5175616" y="5086344"/>
                </a:lnTo>
                <a:cubicBezTo>
                  <a:pt x="5236043" y="5086344"/>
                  <a:pt x="5285028" y="5037359"/>
                  <a:pt x="5285028" y="4976932"/>
                </a:cubicBezTo>
                <a:lnTo>
                  <a:pt x="5285028" y="4539298"/>
                </a:lnTo>
                <a:cubicBezTo>
                  <a:pt x="5285028" y="4478871"/>
                  <a:pt x="5236043" y="4429886"/>
                  <a:pt x="5175616" y="4429886"/>
                </a:cubicBezTo>
                <a:close/>
                <a:moveTo>
                  <a:pt x="3975990" y="4429886"/>
                </a:moveTo>
                <a:cubicBezTo>
                  <a:pt x="3915564" y="4429886"/>
                  <a:pt x="3866579" y="4478871"/>
                  <a:pt x="3866579" y="4539298"/>
                </a:cubicBezTo>
                <a:lnTo>
                  <a:pt x="3866579" y="4976932"/>
                </a:lnTo>
                <a:cubicBezTo>
                  <a:pt x="3866579" y="5037359"/>
                  <a:pt x="3915564" y="5086344"/>
                  <a:pt x="3975990" y="5086344"/>
                </a:cubicBezTo>
                <a:lnTo>
                  <a:pt x="4413617" y="5086344"/>
                </a:lnTo>
                <a:cubicBezTo>
                  <a:pt x="4474044" y="5086344"/>
                  <a:pt x="4523029" y="5037359"/>
                  <a:pt x="4523029" y="4976932"/>
                </a:cubicBezTo>
                <a:lnTo>
                  <a:pt x="4523029" y="4539298"/>
                </a:lnTo>
                <a:cubicBezTo>
                  <a:pt x="4523029" y="4478871"/>
                  <a:pt x="4474044" y="4429886"/>
                  <a:pt x="4413617" y="4429886"/>
                </a:cubicBezTo>
                <a:close/>
                <a:moveTo>
                  <a:pt x="3213993" y="4429886"/>
                </a:moveTo>
                <a:cubicBezTo>
                  <a:pt x="3153566" y="4429886"/>
                  <a:pt x="3104580" y="4478871"/>
                  <a:pt x="3104580" y="4539298"/>
                </a:cubicBezTo>
                <a:lnTo>
                  <a:pt x="3104580" y="4976932"/>
                </a:lnTo>
                <a:cubicBezTo>
                  <a:pt x="3104580" y="5037359"/>
                  <a:pt x="3153566" y="5086344"/>
                  <a:pt x="3213993" y="5086344"/>
                </a:cubicBezTo>
                <a:lnTo>
                  <a:pt x="3651627" y="5086344"/>
                </a:lnTo>
                <a:cubicBezTo>
                  <a:pt x="3712054" y="5086344"/>
                  <a:pt x="3761039" y="5037359"/>
                  <a:pt x="3761039" y="4976932"/>
                </a:cubicBezTo>
                <a:lnTo>
                  <a:pt x="3761039" y="4539298"/>
                </a:lnTo>
                <a:cubicBezTo>
                  <a:pt x="3761039" y="4478871"/>
                  <a:pt x="3712054" y="4429886"/>
                  <a:pt x="3651627" y="4429886"/>
                </a:cubicBezTo>
                <a:close/>
                <a:moveTo>
                  <a:pt x="2451995" y="4429886"/>
                </a:moveTo>
                <a:cubicBezTo>
                  <a:pt x="2391568" y="4429886"/>
                  <a:pt x="2342584" y="4478871"/>
                  <a:pt x="2342584" y="4539298"/>
                </a:cubicBezTo>
                <a:lnTo>
                  <a:pt x="2342584" y="4976932"/>
                </a:lnTo>
                <a:cubicBezTo>
                  <a:pt x="2342584" y="5037359"/>
                  <a:pt x="2391568" y="5086344"/>
                  <a:pt x="2451995" y="5086344"/>
                </a:cubicBezTo>
                <a:lnTo>
                  <a:pt x="2889629" y="5086344"/>
                </a:lnTo>
                <a:cubicBezTo>
                  <a:pt x="2950055" y="5086344"/>
                  <a:pt x="2999040" y="5037359"/>
                  <a:pt x="2999040" y="4976932"/>
                </a:cubicBezTo>
                <a:lnTo>
                  <a:pt x="2999040" y="4539298"/>
                </a:lnTo>
                <a:cubicBezTo>
                  <a:pt x="2999040" y="4478871"/>
                  <a:pt x="2950055" y="4429886"/>
                  <a:pt x="2889629" y="4429886"/>
                </a:cubicBezTo>
                <a:close/>
                <a:moveTo>
                  <a:pt x="1689996" y="4429886"/>
                </a:moveTo>
                <a:cubicBezTo>
                  <a:pt x="1629569" y="4429886"/>
                  <a:pt x="1580586" y="4478871"/>
                  <a:pt x="1580586" y="4539298"/>
                </a:cubicBezTo>
                <a:lnTo>
                  <a:pt x="1580586" y="4976932"/>
                </a:lnTo>
                <a:cubicBezTo>
                  <a:pt x="1580586" y="5037359"/>
                  <a:pt x="1629569" y="5086344"/>
                  <a:pt x="1689996" y="5086344"/>
                </a:cubicBezTo>
                <a:lnTo>
                  <a:pt x="2127633" y="5086344"/>
                </a:lnTo>
                <a:cubicBezTo>
                  <a:pt x="2188059" y="5086344"/>
                  <a:pt x="2237044" y="5037359"/>
                  <a:pt x="2237044" y="4976932"/>
                </a:cubicBezTo>
                <a:lnTo>
                  <a:pt x="2237044" y="4539298"/>
                </a:lnTo>
                <a:cubicBezTo>
                  <a:pt x="2237044" y="4478871"/>
                  <a:pt x="2188059" y="4429886"/>
                  <a:pt x="2127633" y="4429886"/>
                </a:cubicBezTo>
                <a:close/>
                <a:moveTo>
                  <a:pt x="927996" y="4429886"/>
                </a:moveTo>
                <a:cubicBezTo>
                  <a:pt x="867569" y="4429886"/>
                  <a:pt x="818584" y="4478871"/>
                  <a:pt x="818584" y="4539298"/>
                </a:cubicBezTo>
                <a:lnTo>
                  <a:pt x="818584" y="4976932"/>
                </a:lnTo>
                <a:cubicBezTo>
                  <a:pt x="818584" y="5037359"/>
                  <a:pt x="867569" y="5086344"/>
                  <a:pt x="927996" y="5086344"/>
                </a:cubicBezTo>
                <a:lnTo>
                  <a:pt x="1365636" y="5086344"/>
                </a:lnTo>
                <a:cubicBezTo>
                  <a:pt x="1426065" y="5086344"/>
                  <a:pt x="1475050" y="5037359"/>
                  <a:pt x="1475050" y="4976932"/>
                </a:cubicBezTo>
                <a:lnTo>
                  <a:pt x="1475050" y="4539298"/>
                </a:lnTo>
                <a:cubicBezTo>
                  <a:pt x="1475050" y="4478871"/>
                  <a:pt x="1426065" y="4429886"/>
                  <a:pt x="1365636" y="4429886"/>
                </a:cubicBezTo>
                <a:close/>
                <a:moveTo>
                  <a:pt x="165998" y="4429886"/>
                </a:moveTo>
                <a:cubicBezTo>
                  <a:pt x="105572" y="4429886"/>
                  <a:pt x="56587" y="4478871"/>
                  <a:pt x="56587" y="4539298"/>
                </a:cubicBezTo>
                <a:lnTo>
                  <a:pt x="56587" y="4976932"/>
                </a:lnTo>
                <a:cubicBezTo>
                  <a:pt x="56587" y="5037359"/>
                  <a:pt x="105572" y="5086344"/>
                  <a:pt x="165998" y="5086344"/>
                </a:cubicBezTo>
                <a:lnTo>
                  <a:pt x="603632" y="5086344"/>
                </a:lnTo>
                <a:cubicBezTo>
                  <a:pt x="664059" y="5086344"/>
                  <a:pt x="713044" y="5037359"/>
                  <a:pt x="713044" y="4976932"/>
                </a:cubicBezTo>
                <a:lnTo>
                  <a:pt x="713044" y="4539298"/>
                </a:lnTo>
                <a:cubicBezTo>
                  <a:pt x="713044" y="4478871"/>
                  <a:pt x="664059" y="4429886"/>
                  <a:pt x="603632" y="4429886"/>
                </a:cubicBezTo>
                <a:close/>
                <a:moveTo>
                  <a:pt x="8540357" y="3700488"/>
                </a:moveTo>
                <a:cubicBezTo>
                  <a:pt x="8479930" y="3700488"/>
                  <a:pt x="8430945" y="3749473"/>
                  <a:pt x="8430945" y="3809900"/>
                </a:cubicBezTo>
                <a:lnTo>
                  <a:pt x="8430945" y="4247534"/>
                </a:lnTo>
                <a:cubicBezTo>
                  <a:pt x="8430945" y="4307961"/>
                  <a:pt x="8479930" y="4356946"/>
                  <a:pt x="8540357" y="4356946"/>
                </a:cubicBezTo>
                <a:lnTo>
                  <a:pt x="8977991" y="4356946"/>
                </a:lnTo>
                <a:cubicBezTo>
                  <a:pt x="9038418" y="4356946"/>
                  <a:pt x="9087403" y="4307961"/>
                  <a:pt x="9087403" y="4247534"/>
                </a:cubicBezTo>
                <a:lnTo>
                  <a:pt x="9087403" y="3809900"/>
                </a:lnTo>
                <a:cubicBezTo>
                  <a:pt x="9087403" y="3749473"/>
                  <a:pt x="9038418" y="3700488"/>
                  <a:pt x="8977991" y="3700488"/>
                </a:cubicBezTo>
                <a:close/>
                <a:moveTo>
                  <a:pt x="7778358" y="3700488"/>
                </a:moveTo>
                <a:cubicBezTo>
                  <a:pt x="7717931" y="3700488"/>
                  <a:pt x="7668946" y="3749473"/>
                  <a:pt x="7668946" y="3809900"/>
                </a:cubicBezTo>
                <a:lnTo>
                  <a:pt x="7668946" y="4247534"/>
                </a:lnTo>
                <a:cubicBezTo>
                  <a:pt x="7668946" y="4307961"/>
                  <a:pt x="7717931" y="4356946"/>
                  <a:pt x="7778358" y="4356946"/>
                </a:cubicBezTo>
                <a:lnTo>
                  <a:pt x="8215992" y="4356946"/>
                </a:lnTo>
                <a:cubicBezTo>
                  <a:pt x="8276419" y="4356946"/>
                  <a:pt x="8325404" y="4307961"/>
                  <a:pt x="8325404" y="4247534"/>
                </a:cubicBezTo>
                <a:lnTo>
                  <a:pt x="8325404" y="3809900"/>
                </a:lnTo>
                <a:cubicBezTo>
                  <a:pt x="8325404" y="3749473"/>
                  <a:pt x="8276419" y="3700488"/>
                  <a:pt x="8215992" y="3700488"/>
                </a:cubicBezTo>
                <a:close/>
                <a:moveTo>
                  <a:pt x="7023979" y="3700488"/>
                </a:moveTo>
                <a:cubicBezTo>
                  <a:pt x="6963552" y="3700488"/>
                  <a:pt x="6914567" y="3749473"/>
                  <a:pt x="6914567" y="3809900"/>
                </a:cubicBezTo>
                <a:lnTo>
                  <a:pt x="6914567" y="4247534"/>
                </a:lnTo>
                <a:cubicBezTo>
                  <a:pt x="6914567" y="4307961"/>
                  <a:pt x="6963552" y="4356946"/>
                  <a:pt x="7023979" y="4356946"/>
                </a:cubicBezTo>
                <a:lnTo>
                  <a:pt x="7461613" y="4356946"/>
                </a:lnTo>
                <a:cubicBezTo>
                  <a:pt x="7522040" y="4356946"/>
                  <a:pt x="7571025" y="4307961"/>
                  <a:pt x="7571025" y="4247534"/>
                </a:cubicBezTo>
                <a:lnTo>
                  <a:pt x="7571025" y="3809900"/>
                </a:lnTo>
                <a:cubicBezTo>
                  <a:pt x="7571025" y="3749473"/>
                  <a:pt x="7522040" y="3700488"/>
                  <a:pt x="7461613" y="3700488"/>
                </a:cubicBezTo>
                <a:close/>
                <a:moveTo>
                  <a:pt x="6261980" y="3700488"/>
                </a:moveTo>
                <a:cubicBezTo>
                  <a:pt x="6201553" y="3700488"/>
                  <a:pt x="6152568" y="3749473"/>
                  <a:pt x="6152568" y="3809900"/>
                </a:cubicBezTo>
                <a:lnTo>
                  <a:pt x="6152568" y="4247534"/>
                </a:lnTo>
                <a:cubicBezTo>
                  <a:pt x="6152568" y="4307961"/>
                  <a:pt x="6201553" y="4356946"/>
                  <a:pt x="6261980" y="4356946"/>
                </a:cubicBezTo>
                <a:lnTo>
                  <a:pt x="6699614" y="4356946"/>
                </a:lnTo>
                <a:cubicBezTo>
                  <a:pt x="6760041" y="4356946"/>
                  <a:pt x="6809026" y="4307961"/>
                  <a:pt x="6809026" y="4247534"/>
                </a:cubicBezTo>
                <a:lnTo>
                  <a:pt x="6809026" y="3809900"/>
                </a:lnTo>
                <a:cubicBezTo>
                  <a:pt x="6809026" y="3749473"/>
                  <a:pt x="6760041" y="3700488"/>
                  <a:pt x="6699614" y="3700488"/>
                </a:cubicBezTo>
                <a:close/>
                <a:moveTo>
                  <a:pt x="5499981" y="3700488"/>
                </a:moveTo>
                <a:cubicBezTo>
                  <a:pt x="5439554" y="3700488"/>
                  <a:pt x="5390569" y="3749473"/>
                  <a:pt x="5390569" y="3809900"/>
                </a:cubicBezTo>
                <a:lnTo>
                  <a:pt x="5390569" y="4247534"/>
                </a:lnTo>
                <a:cubicBezTo>
                  <a:pt x="5390569" y="4307961"/>
                  <a:pt x="5439554" y="4356946"/>
                  <a:pt x="5499981" y="4356946"/>
                </a:cubicBezTo>
                <a:lnTo>
                  <a:pt x="5937615" y="4356946"/>
                </a:lnTo>
                <a:cubicBezTo>
                  <a:pt x="5998042" y="4356946"/>
                  <a:pt x="6047027" y="4307961"/>
                  <a:pt x="6047027" y="4247534"/>
                </a:cubicBezTo>
                <a:lnTo>
                  <a:pt x="6047027" y="3809900"/>
                </a:lnTo>
                <a:cubicBezTo>
                  <a:pt x="6047027" y="3749473"/>
                  <a:pt x="5998042" y="3700488"/>
                  <a:pt x="5937615" y="3700488"/>
                </a:cubicBezTo>
                <a:close/>
                <a:moveTo>
                  <a:pt x="4737982" y="3700488"/>
                </a:moveTo>
                <a:cubicBezTo>
                  <a:pt x="4677555" y="3700488"/>
                  <a:pt x="4628570" y="3749473"/>
                  <a:pt x="4628570" y="3809900"/>
                </a:cubicBezTo>
                <a:lnTo>
                  <a:pt x="4628570" y="4247534"/>
                </a:lnTo>
                <a:cubicBezTo>
                  <a:pt x="4628570" y="4307961"/>
                  <a:pt x="4677555" y="4356946"/>
                  <a:pt x="4737982" y="4356946"/>
                </a:cubicBezTo>
                <a:lnTo>
                  <a:pt x="5175616" y="4356946"/>
                </a:lnTo>
                <a:cubicBezTo>
                  <a:pt x="5236043" y="4356946"/>
                  <a:pt x="5285028" y="4307961"/>
                  <a:pt x="5285028" y="4247534"/>
                </a:cubicBezTo>
                <a:lnTo>
                  <a:pt x="5285028" y="3809900"/>
                </a:lnTo>
                <a:cubicBezTo>
                  <a:pt x="5285028" y="3749473"/>
                  <a:pt x="5236043" y="3700488"/>
                  <a:pt x="5175616" y="3700488"/>
                </a:cubicBezTo>
                <a:close/>
                <a:moveTo>
                  <a:pt x="3975991" y="3700488"/>
                </a:moveTo>
                <a:cubicBezTo>
                  <a:pt x="3915564" y="3700488"/>
                  <a:pt x="3866579" y="3749473"/>
                  <a:pt x="3866579" y="3809900"/>
                </a:cubicBezTo>
                <a:lnTo>
                  <a:pt x="3866579" y="4247534"/>
                </a:lnTo>
                <a:cubicBezTo>
                  <a:pt x="3866579" y="4307961"/>
                  <a:pt x="3915564" y="4356946"/>
                  <a:pt x="3975991" y="4356946"/>
                </a:cubicBezTo>
                <a:lnTo>
                  <a:pt x="4413617" y="4356946"/>
                </a:lnTo>
                <a:cubicBezTo>
                  <a:pt x="4474044" y="4356946"/>
                  <a:pt x="4523029" y="4307961"/>
                  <a:pt x="4523029" y="4247534"/>
                </a:cubicBezTo>
                <a:lnTo>
                  <a:pt x="4523029" y="3809900"/>
                </a:lnTo>
                <a:cubicBezTo>
                  <a:pt x="4523029" y="3749473"/>
                  <a:pt x="4474044" y="3700488"/>
                  <a:pt x="4413617" y="3700488"/>
                </a:cubicBezTo>
                <a:close/>
                <a:moveTo>
                  <a:pt x="3213993" y="3700488"/>
                </a:moveTo>
                <a:cubicBezTo>
                  <a:pt x="3153566" y="3700488"/>
                  <a:pt x="3104581" y="3749473"/>
                  <a:pt x="3104581" y="3809900"/>
                </a:cubicBezTo>
                <a:lnTo>
                  <a:pt x="3104581" y="4247534"/>
                </a:lnTo>
                <a:cubicBezTo>
                  <a:pt x="3104581" y="4307961"/>
                  <a:pt x="3153566" y="4356946"/>
                  <a:pt x="3213993" y="4356946"/>
                </a:cubicBezTo>
                <a:lnTo>
                  <a:pt x="3651627" y="4356946"/>
                </a:lnTo>
                <a:cubicBezTo>
                  <a:pt x="3712054" y="4356946"/>
                  <a:pt x="3761039" y="4307961"/>
                  <a:pt x="3761039" y="4247534"/>
                </a:cubicBezTo>
                <a:lnTo>
                  <a:pt x="3761039" y="3809900"/>
                </a:lnTo>
                <a:cubicBezTo>
                  <a:pt x="3761039" y="3749473"/>
                  <a:pt x="3712054" y="3700488"/>
                  <a:pt x="3651627" y="3700488"/>
                </a:cubicBezTo>
                <a:close/>
                <a:moveTo>
                  <a:pt x="2451995" y="3700488"/>
                </a:moveTo>
                <a:cubicBezTo>
                  <a:pt x="2391569" y="3700488"/>
                  <a:pt x="2342584" y="3749473"/>
                  <a:pt x="2342584" y="3809900"/>
                </a:cubicBezTo>
                <a:lnTo>
                  <a:pt x="2342584" y="4247534"/>
                </a:lnTo>
                <a:cubicBezTo>
                  <a:pt x="2342584" y="4307961"/>
                  <a:pt x="2391569" y="4356946"/>
                  <a:pt x="2451995" y="4356946"/>
                </a:cubicBezTo>
                <a:lnTo>
                  <a:pt x="2889629" y="4356946"/>
                </a:lnTo>
                <a:cubicBezTo>
                  <a:pt x="2950055" y="4356946"/>
                  <a:pt x="2999040" y="4307961"/>
                  <a:pt x="2999040" y="4247534"/>
                </a:cubicBezTo>
                <a:lnTo>
                  <a:pt x="2999040" y="3809900"/>
                </a:lnTo>
                <a:cubicBezTo>
                  <a:pt x="2999040" y="3749473"/>
                  <a:pt x="2950055" y="3700488"/>
                  <a:pt x="2889629" y="3700488"/>
                </a:cubicBezTo>
                <a:close/>
                <a:moveTo>
                  <a:pt x="1689996" y="3700488"/>
                </a:moveTo>
                <a:cubicBezTo>
                  <a:pt x="1629569" y="3700488"/>
                  <a:pt x="1580586" y="3749473"/>
                  <a:pt x="1580586" y="3809900"/>
                </a:cubicBezTo>
                <a:lnTo>
                  <a:pt x="1580586" y="4247534"/>
                </a:lnTo>
                <a:cubicBezTo>
                  <a:pt x="1580586" y="4307961"/>
                  <a:pt x="1629569" y="4356946"/>
                  <a:pt x="1689996" y="4356946"/>
                </a:cubicBezTo>
                <a:lnTo>
                  <a:pt x="2127633" y="4356946"/>
                </a:lnTo>
                <a:cubicBezTo>
                  <a:pt x="2188060" y="4356946"/>
                  <a:pt x="2237045" y="4307961"/>
                  <a:pt x="2237045" y="4247534"/>
                </a:cubicBezTo>
                <a:lnTo>
                  <a:pt x="2237045" y="3809900"/>
                </a:lnTo>
                <a:cubicBezTo>
                  <a:pt x="2237045" y="3749473"/>
                  <a:pt x="2188060" y="3700488"/>
                  <a:pt x="2127633" y="3700488"/>
                </a:cubicBezTo>
                <a:close/>
                <a:moveTo>
                  <a:pt x="927996" y="3700488"/>
                </a:moveTo>
                <a:cubicBezTo>
                  <a:pt x="867569" y="3700488"/>
                  <a:pt x="818584" y="3749473"/>
                  <a:pt x="818584" y="3809900"/>
                </a:cubicBezTo>
                <a:lnTo>
                  <a:pt x="818584" y="4247534"/>
                </a:lnTo>
                <a:cubicBezTo>
                  <a:pt x="818584" y="4307961"/>
                  <a:pt x="867569" y="4356946"/>
                  <a:pt x="927996" y="4356946"/>
                </a:cubicBezTo>
                <a:lnTo>
                  <a:pt x="1365637" y="4356946"/>
                </a:lnTo>
                <a:cubicBezTo>
                  <a:pt x="1426065" y="4356946"/>
                  <a:pt x="1475050" y="4307961"/>
                  <a:pt x="1475050" y="4247534"/>
                </a:cubicBezTo>
                <a:lnTo>
                  <a:pt x="1475050" y="3809900"/>
                </a:lnTo>
                <a:cubicBezTo>
                  <a:pt x="1475050" y="3749473"/>
                  <a:pt x="1426065" y="3700488"/>
                  <a:pt x="1365637" y="3700488"/>
                </a:cubicBezTo>
                <a:close/>
                <a:moveTo>
                  <a:pt x="165999" y="3700488"/>
                </a:moveTo>
                <a:cubicBezTo>
                  <a:pt x="105572" y="3700488"/>
                  <a:pt x="56587" y="3749473"/>
                  <a:pt x="56587" y="3809900"/>
                </a:cubicBezTo>
                <a:lnTo>
                  <a:pt x="56587" y="4247534"/>
                </a:lnTo>
                <a:cubicBezTo>
                  <a:pt x="56587" y="4307961"/>
                  <a:pt x="105572" y="4356946"/>
                  <a:pt x="165999" y="4356946"/>
                </a:cubicBezTo>
                <a:lnTo>
                  <a:pt x="603632" y="4356946"/>
                </a:lnTo>
                <a:cubicBezTo>
                  <a:pt x="664059" y="4356946"/>
                  <a:pt x="713044" y="4307961"/>
                  <a:pt x="713044" y="4247534"/>
                </a:cubicBezTo>
                <a:lnTo>
                  <a:pt x="713044" y="3809900"/>
                </a:lnTo>
                <a:cubicBezTo>
                  <a:pt x="713044" y="3749473"/>
                  <a:pt x="664059" y="3700488"/>
                  <a:pt x="603632" y="3700488"/>
                </a:cubicBezTo>
                <a:close/>
                <a:moveTo>
                  <a:pt x="8540357" y="2971089"/>
                </a:moveTo>
                <a:cubicBezTo>
                  <a:pt x="8479930" y="2971089"/>
                  <a:pt x="8430945" y="3020074"/>
                  <a:pt x="8430945" y="3080501"/>
                </a:cubicBezTo>
                <a:lnTo>
                  <a:pt x="8430945" y="3518135"/>
                </a:lnTo>
                <a:cubicBezTo>
                  <a:pt x="8430945" y="3578562"/>
                  <a:pt x="8479930" y="3627547"/>
                  <a:pt x="8540357" y="3627547"/>
                </a:cubicBezTo>
                <a:lnTo>
                  <a:pt x="8977991" y="3627547"/>
                </a:lnTo>
                <a:cubicBezTo>
                  <a:pt x="9038418" y="3627547"/>
                  <a:pt x="9087403" y="3578562"/>
                  <a:pt x="9087403" y="3518135"/>
                </a:cubicBezTo>
                <a:lnTo>
                  <a:pt x="9087403" y="3080501"/>
                </a:lnTo>
                <a:cubicBezTo>
                  <a:pt x="9087403" y="3020074"/>
                  <a:pt x="9038418" y="2971089"/>
                  <a:pt x="8977991" y="2971089"/>
                </a:cubicBezTo>
                <a:close/>
                <a:moveTo>
                  <a:pt x="7778358" y="2971089"/>
                </a:moveTo>
                <a:cubicBezTo>
                  <a:pt x="7717931" y="2971089"/>
                  <a:pt x="7668946" y="3020074"/>
                  <a:pt x="7668946" y="3080501"/>
                </a:cubicBezTo>
                <a:lnTo>
                  <a:pt x="7668946" y="3518135"/>
                </a:lnTo>
                <a:cubicBezTo>
                  <a:pt x="7668946" y="3578562"/>
                  <a:pt x="7717931" y="3627547"/>
                  <a:pt x="7778358" y="3627547"/>
                </a:cubicBezTo>
                <a:lnTo>
                  <a:pt x="8215992" y="3627547"/>
                </a:lnTo>
                <a:cubicBezTo>
                  <a:pt x="8276419" y="3627547"/>
                  <a:pt x="8325404" y="3578562"/>
                  <a:pt x="8325404" y="3518135"/>
                </a:cubicBezTo>
                <a:lnTo>
                  <a:pt x="8325404" y="3080501"/>
                </a:lnTo>
                <a:cubicBezTo>
                  <a:pt x="8325404" y="3020074"/>
                  <a:pt x="8276419" y="2971089"/>
                  <a:pt x="8215992" y="2971089"/>
                </a:cubicBezTo>
                <a:close/>
                <a:moveTo>
                  <a:pt x="7023979" y="2971089"/>
                </a:moveTo>
                <a:cubicBezTo>
                  <a:pt x="6963552" y="2971089"/>
                  <a:pt x="6914567" y="3020074"/>
                  <a:pt x="6914567" y="3080501"/>
                </a:cubicBezTo>
                <a:lnTo>
                  <a:pt x="6914567" y="3518135"/>
                </a:lnTo>
                <a:cubicBezTo>
                  <a:pt x="6914567" y="3578562"/>
                  <a:pt x="6963552" y="3627547"/>
                  <a:pt x="7023979" y="3627547"/>
                </a:cubicBezTo>
                <a:lnTo>
                  <a:pt x="7461613" y="3627547"/>
                </a:lnTo>
                <a:cubicBezTo>
                  <a:pt x="7522040" y="3627547"/>
                  <a:pt x="7571025" y="3578562"/>
                  <a:pt x="7571025" y="3518135"/>
                </a:cubicBezTo>
                <a:lnTo>
                  <a:pt x="7571025" y="3080501"/>
                </a:lnTo>
                <a:cubicBezTo>
                  <a:pt x="7571025" y="3020074"/>
                  <a:pt x="7522040" y="2971089"/>
                  <a:pt x="7461613" y="2971089"/>
                </a:cubicBezTo>
                <a:close/>
                <a:moveTo>
                  <a:pt x="6261980" y="2971089"/>
                </a:moveTo>
                <a:cubicBezTo>
                  <a:pt x="6201553" y="2971089"/>
                  <a:pt x="6152568" y="3020074"/>
                  <a:pt x="6152568" y="3080501"/>
                </a:cubicBezTo>
                <a:lnTo>
                  <a:pt x="6152568" y="3518135"/>
                </a:lnTo>
                <a:cubicBezTo>
                  <a:pt x="6152568" y="3578562"/>
                  <a:pt x="6201553" y="3627547"/>
                  <a:pt x="6261980" y="3627547"/>
                </a:cubicBezTo>
                <a:lnTo>
                  <a:pt x="6699614" y="3627547"/>
                </a:lnTo>
                <a:cubicBezTo>
                  <a:pt x="6760041" y="3627547"/>
                  <a:pt x="6809026" y="3578562"/>
                  <a:pt x="6809026" y="3518135"/>
                </a:cubicBezTo>
                <a:lnTo>
                  <a:pt x="6809026" y="3080501"/>
                </a:lnTo>
                <a:cubicBezTo>
                  <a:pt x="6809026" y="3020074"/>
                  <a:pt x="6760041" y="2971089"/>
                  <a:pt x="6699614" y="2971089"/>
                </a:cubicBezTo>
                <a:close/>
                <a:moveTo>
                  <a:pt x="5499981" y="2971089"/>
                </a:moveTo>
                <a:cubicBezTo>
                  <a:pt x="5439554" y="2971089"/>
                  <a:pt x="5390569" y="3020074"/>
                  <a:pt x="5390569" y="3080501"/>
                </a:cubicBezTo>
                <a:lnTo>
                  <a:pt x="5390569" y="3518135"/>
                </a:lnTo>
                <a:cubicBezTo>
                  <a:pt x="5390569" y="3578562"/>
                  <a:pt x="5439554" y="3627547"/>
                  <a:pt x="5499981" y="3627547"/>
                </a:cubicBezTo>
                <a:lnTo>
                  <a:pt x="5937615" y="3627547"/>
                </a:lnTo>
                <a:cubicBezTo>
                  <a:pt x="5998042" y="3627547"/>
                  <a:pt x="6047027" y="3578562"/>
                  <a:pt x="6047027" y="3518135"/>
                </a:cubicBezTo>
                <a:lnTo>
                  <a:pt x="6047027" y="3080501"/>
                </a:lnTo>
                <a:cubicBezTo>
                  <a:pt x="6047027" y="3020074"/>
                  <a:pt x="5998042" y="2971089"/>
                  <a:pt x="5937615" y="2971089"/>
                </a:cubicBezTo>
                <a:close/>
                <a:moveTo>
                  <a:pt x="4737982" y="2971089"/>
                </a:moveTo>
                <a:cubicBezTo>
                  <a:pt x="4677555" y="2971089"/>
                  <a:pt x="4628570" y="3020074"/>
                  <a:pt x="4628570" y="3080501"/>
                </a:cubicBezTo>
                <a:lnTo>
                  <a:pt x="4628570" y="3518135"/>
                </a:lnTo>
                <a:cubicBezTo>
                  <a:pt x="4628570" y="3578562"/>
                  <a:pt x="4677555" y="3627547"/>
                  <a:pt x="4737982" y="3627547"/>
                </a:cubicBezTo>
                <a:lnTo>
                  <a:pt x="5175616" y="3627547"/>
                </a:lnTo>
                <a:cubicBezTo>
                  <a:pt x="5236043" y="3627547"/>
                  <a:pt x="5285028" y="3578562"/>
                  <a:pt x="5285028" y="3518135"/>
                </a:cubicBezTo>
                <a:lnTo>
                  <a:pt x="5285028" y="3080501"/>
                </a:lnTo>
                <a:cubicBezTo>
                  <a:pt x="5285028" y="3020074"/>
                  <a:pt x="5236043" y="2971089"/>
                  <a:pt x="5175616" y="2971089"/>
                </a:cubicBezTo>
                <a:close/>
                <a:moveTo>
                  <a:pt x="3975991" y="2971089"/>
                </a:moveTo>
                <a:cubicBezTo>
                  <a:pt x="3915564" y="2971089"/>
                  <a:pt x="3866579" y="3020074"/>
                  <a:pt x="3866579" y="3080501"/>
                </a:cubicBezTo>
                <a:lnTo>
                  <a:pt x="3866579" y="3518135"/>
                </a:lnTo>
                <a:cubicBezTo>
                  <a:pt x="3866579" y="3578562"/>
                  <a:pt x="3915564" y="3627547"/>
                  <a:pt x="3975991" y="3627547"/>
                </a:cubicBezTo>
                <a:lnTo>
                  <a:pt x="4413617" y="3627547"/>
                </a:lnTo>
                <a:cubicBezTo>
                  <a:pt x="4474044" y="3627547"/>
                  <a:pt x="4523029" y="3578562"/>
                  <a:pt x="4523029" y="3518135"/>
                </a:cubicBezTo>
                <a:lnTo>
                  <a:pt x="4523029" y="3080501"/>
                </a:lnTo>
                <a:cubicBezTo>
                  <a:pt x="4523029" y="3020074"/>
                  <a:pt x="4474044" y="2971089"/>
                  <a:pt x="4413617" y="2971089"/>
                </a:cubicBezTo>
                <a:close/>
                <a:moveTo>
                  <a:pt x="3213993" y="2971089"/>
                </a:moveTo>
                <a:cubicBezTo>
                  <a:pt x="3153566" y="2971089"/>
                  <a:pt x="3104581" y="3020074"/>
                  <a:pt x="3104581" y="3080501"/>
                </a:cubicBezTo>
                <a:lnTo>
                  <a:pt x="3104581" y="3518135"/>
                </a:lnTo>
                <a:cubicBezTo>
                  <a:pt x="3104581" y="3578562"/>
                  <a:pt x="3153566" y="3627547"/>
                  <a:pt x="3213993" y="3627547"/>
                </a:cubicBezTo>
                <a:lnTo>
                  <a:pt x="3651627" y="3627547"/>
                </a:lnTo>
                <a:cubicBezTo>
                  <a:pt x="3712054" y="3627547"/>
                  <a:pt x="3761039" y="3578562"/>
                  <a:pt x="3761039" y="3518135"/>
                </a:cubicBezTo>
                <a:lnTo>
                  <a:pt x="3761039" y="3080501"/>
                </a:lnTo>
                <a:cubicBezTo>
                  <a:pt x="3761039" y="3020074"/>
                  <a:pt x="3712054" y="2971089"/>
                  <a:pt x="3651627" y="2971089"/>
                </a:cubicBezTo>
                <a:close/>
                <a:moveTo>
                  <a:pt x="2451995" y="2971089"/>
                </a:moveTo>
                <a:cubicBezTo>
                  <a:pt x="2391569" y="2971089"/>
                  <a:pt x="2342584" y="3020074"/>
                  <a:pt x="2342584" y="3080501"/>
                </a:cubicBezTo>
                <a:lnTo>
                  <a:pt x="2342584" y="3518135"/>
                </a:lnTo>
                <a:cubicBezTo>
                  <a:pt x="2342584" y="3578562"/>
                  <a:pt x="2391569" y="3627547"/>
                  <a:pt x="2451995" y="3627547"/>
                </a:cubicBezTo>
                <a:lnTo>
                  <a:pt x="2889629" y="3627547"/>
                </a:lnTo>
                <a:cubicBezTo>
                  <a:pt x="2950055" y="3627547"/>
                  <a:pt x="2999040" y="3578562"/>
                  <a:pt x="2999040" y="3518135"/>
                </a:cubicBezTo>
                <a:lnTo>
                  <a:pt x="2999040" y="3080501"/>
                </a:lnTo>
                <a:cubicBezTo>
                  <a:pt x="2999040" y="3020074"/>
                  <a:pt x="2950055" y="2971089"/>
                  <a:pt x="2889629" y="2971089"/>
                </a:cubicBezTo>
                <a:close/>
                <a:moveTo>
                  <a:pt x="1689997" y="2971089"/>
                </a:moveTo>
                <a:cubicBezTo>
                  <a:pt x="1629569" y="2971089"/>
                  <a:pt x="1580587" y="3020074"/>
                  <a:pt x="1580587" y="3080501"/>
                </a:cubicBezTo>
                <a:lnTo>
                  <a:pt x="1580587" y="3518135"/>
                </a:lnTo>
                <a:cubicBezTo>
                  <a:pt x="1580587" y="3578562"/>
                  <a:pt x="1629569" y="3627547"/>
                  <a:pt x="1689997" y="3627547"/>
                </a:cubicBezTo>
                <a:lnTo>
                  <a:pt x="2127633" y="3627547"/>
                </a:lnTo>
                <a:cubicBezTo>
                  <a:pt x="2188060" y="3627547"/>
                  <a:pt x="2237045" y="3578562"/>
                  <a:pt x="2237045" y="3518135"/>
                </a:cubicBezTo>
                <a:lnTo>
                  <a:pt x="2237045" y="3080501"/>
                </a:lnTo>
                <a:cubicBezTo>
                  <a:pt x="2237045" y="3020074"/>
                  <a:pt x="2188060" y="2971089"/>
                  <a:pt x="2127633" y="2971089"/>
                </a:cubicBezTo>
                <a:close/>
                <a:moveTo>
                  <a:pt x="927996" y="2971089"/>
                </a:moveTo>
                <a:cubicBezTo>
                  <a:pt x="867569" y="2971089"/>
                  <a:pt x="818584" y="3020074"/>
                  <a:pt x="818584" y="3080501"/>
                </a:cubicBezTo>
                <a:lnTo>
                  <a:pt x="818584" y="3518135"/>
                </a:lnTo>
                <a:cubicBezTo>
                  <a:pt x="818584" y="3578562"/>
                  <a:pt x="867569" y="3627547"/>
                  <a:pt x="927996" y="3627547"/>
                </a:cubicBezTo>
                <a:lnTo>
                  <a:pt x="1365637" y="3627547"/>
                </a:lnTo>
                <a:cubicBezTo>
                  <a:pt x="1426065" y="3627547"/>
                  <a:pt x="1475050" y="3578562"/>
                  <a:pt x="1475050" y="3518135"/>
                </a:cubicBezTo>
                <a:lnTo>
                  <a:pt x="1475050" y="3080501"/>
                </a:lnTo>
                <a:cubicBezTo>
                  <a:pt x="1475050" y="3020074"/>
                  <a:pt x="1426065" y="2971089"/>
                  <a:pt x="1365637" y="2971089"/>
                </a:cubicBezTo>
                <a:close/>
                <a:moveTo>
                  <a:pt x="165999" y="2971089"/>
                </a:moveTo>
                <a:cubicBezTo>
                  <a:pt x="105572" y="2971089"/>
                  <a:pt x="56587" y="3020074"/>
                  <a:pt x="56587" y="3080501"/>
                </a:cubicBezTo>
                <a:lnTo>
                  <a:pt x="56587" y="3518135"/>
                </a:lnTo>
                <a:cubicBezTo>
                  <a:pt x="56587" y="3578562"/>
                  <a:pt x="105572" y="3627547"/>
                  <a:pt x="165999" y="3627547"/>
                </a:cubicBezTo>
                <a:lnTo>
                  <a:pt x="603632" y="3627547"/>
                </a:lnTo>
                <a:cubicBezTo>
                  <a:pt x="664059" y="3627547"/>
                  <a:pt x="713044" y="3578562"/>
                  <a:pt x="713044" y="3518135"/>
                </a:cubicBezTo>
                <a:lnTo>
                  <a:pt x="713044" y="3080501"/>
                </a:lnTo>
                <a:cubicBezTo>
                  <a:pt x="713044" y="3020074"/>
                  <a:pt x="664059" y="2971089"/>
                  <a:pt x="603632" y="2971089"/>
                </a:cubicBezTo>
                <a:close/>
                <a:moveTo>
                  <a:pt x="8540357" y="2245338"/>
                </a:moveTo>
                <a:cubicBezTo>
                  <a:pt x="8479930" y="2245338"/>
                  <a:pt x="8430945" y="2294323"/>
                  <a:pt x="8430945" y="2354750"/>
                </a:cubicBezTo>
                <a:lnTo>
                  <a:pt x="8430945" y="2792384"/>
                </a:lnTo>
                <a:cubicBezTo>
                  <a:pt x="8430945" y="2852811"/>
                  <a:pt x="8479930" y="2901796"/>
                  <a:pt x="8540357" y="2901796"/>
                </a:cubicBezTo>
                <a:lnTo>
                  <a:pt x="8977991" y="2901796"/>
                </a:lnTo>
                <a:cubicBezTo>
                  <a:pt x="9038418" y="2901796"/>
                  <a:pt x="9087403" y="2852811"/>
                  <a:pt x="9087403" y="2792384"/>
                </a:cubicBezTo>
                <a:lnTo>
                  <a:pt x="9087403" y="2354750"/>
                </a:lnTo>
                <a:cubicBezTo>
                  <a:pt x="9087403" y="2294323"/>
                  <a:pt x="9038418" y="2245338"/>
                  <a:pt x="8977991" y="2245338"/>
                </a:cubicBezTo>
                <a:close/>
                <a:moveTo>
                  <a:pt x="7778358" y="2245338"/>
                </a:moveTo>
                <a:cubicBezTo>
                  <a:pt x="7717931" y="2245338"/>
                  <a:pt x="7668946" y="2294323"/>
                  <a:pt x="7668946" y="2354750"/>
                </a:cubicBezTo>
                <a:lnTo>
                  <a:pt x="7668946" y="2792384"/>
                </a:lnTo>
                <a:cubicBezTo>
                  <a:pt x="7668946" y="2852811"/>
                  <a:pt x="7717931" y="2901796"/>
                  <a:pt x="7778358" y="2901796"/>
                </a:cubicBezTo>
                <a:lnTo>
                  <a:pt x="8215992" y="2901796"/>
                </a:lnTo>
                <a:cubicBezTo>
                  <a:pt x="8276419" y="2901796"/>
                  <a:pt x="8325404" y="2852811"/>
                  <a:pt x="8325404" y="2792384"/>
                </a:cubicBezTo>
                <a:lnTo>
                  <a:pt x="8325404" y="2354750"/>
                </a:lnTo>
                <a:cubicBezTo>
                  <a:pt x="8325404" y="2294323"/>
                  <a:pt x="8276419" y="2245338"/>
                  <a:pt x="8215992" y="2245338"/>
                </a:cubicBezTo>
                <a:close/>
                <a:moveTo>
                  <a:pt x="7023979" y="2245338"/>
                </a:moveTo>
                <a:cubicBezTo>
                  <a:pt x="6963552" y="2245338"/>
                  <a:pt x="6914567" y="2294323"/>
                  <a:pt x="6914567" y="2354750"/>
                </a:cubicBezTo>
                <a:lnTo>
                  <a:pt x="6914567" y="2792384"/>
                </a:lnTo>
                <a:cubicBezTo>
                  <a:pt x="6914567" y="2852811"/>
                  <a:pt x="6963552" y="2901796"/>
                  <a:pt x="7023979" y="2901796"/>
                </a:cubicBezTo>
                <a:lnTo>
                  <a:pt x="7461613" y="2901796"/>
                </a:lnTo>
                <a:cubicBezTo>
                  <a:pt x="7522040" y="2901796"/>
                  <a:pt x="7571025" y="2852811"/>
                  <a:pt x="7571025" y="2792384"/>
                </a:cubicBezTo>
                <a:lnTo>
                  <a:pt x="7571025" y="2354750"/>
                </a:lnTo>
                <a:cubicBezTo>
                  <a:pt x="7571025" y="2294323"/>
                  <a:pt x="7522040" y="2245338"/>
                  <a:pt x="7461613" y="2245338"/>
                </a:cubicBezTo>
                <a:close/>
                <a:moveTo>
                  <a:pt x="6261980" y="2245338"/>
                </a:moveTo>
                <a:cubicBezTo>
                  <a:pt x="6201553" y="2245338"/>
                  <a:pt x="6152568" y="2294323"/>
                  <a:pt x="6152568" y="2354750"/>
                </a:cubicBezTo>
                <a:lnTo>
                  <a:pt x="6152568" y="2792384"/>
                </a:lnTo>
                <a:cubicBezTo>
                  <a:pt x="6152568" y="2852811"/>
                  <a:pt x="6201553" y="2901796"/>
                  <a:pt x="6261980" y="2901796"/>
                </a:cubicBezTo>
                <a:lnTo>
                  <a:pt x="6699614" y="2901796"/>
                </a:lnTo>
                <a:cubicBezTo>
                  <a:pt x="6760041" y="2901796"/>
                  <a:pt x="6809026" y="2852811"/>
                  <a:pt x="6809026" y="2792384"/>
                </a:cubicBezTo>
                <a:lnTo>
                  <a:pt x="6809026" y="2354750"/>
                </a:lnTo>
                <a:cubicBezTo>
                  <a:pt x="6809026" y="2294323"/>
                  <a:pt x="6760041" y="2245338"/>
                  <a:pt x="6699614" y="2245338"/>
                </a:cubicBezTo>
                <a:close/>
                <a:moveTo>
                  <a:pt x="5499981" y="2245338"/>
                </a:moveTo>
                <a:cubicBezTo>
                  <a:pt x="5439554" y="2245338"/>
                  <a:pt x="5390569" y="2294323"/>
                  <a:pt x="5390569" y="2354750"/>
                </a:cubicBezTo>
                <a:lnTo>
                  <a:pt x="5390569" y="2792384"/>
                </a:lnTo>
                <a:cubicBezTo>
                  <a:pt x="5390569" y="2852811"/>
                  <a:pt x="5439554" y="2901796"/>
                  <a:pt x="5499981" y="2901796"/>
                </a:cubicBezTo>
                <a:lnTo>
                  <a:pt x="5937615" y="2901796"/>
                </a:lnTo>
                <a:cubicBezTo>
                  <a:pt x="5998042" y="2901796"/>
                  <a:pt x="6047027" y="2852811"/>
                  <a:pt x="6047027" y="2792384"/>
                </a:cubicBezTo>
                <a:lnTo>
                  <a:pt x="6047027" y="2354750"/>
                </a:lnTo>
                <a:cubicBezTo>
                  <a:pt x="6047027" y="2294323"/>
                  <a:pt x="5998042" y="2245338"/>
                  <a:pt x="5937615" y="2245338"/>
                </a:cubicBezTo>
                <a:close/>
                <a:moveTo>
                  <a:pt x="4737982" y="2245338"/>
                </a:moveTo>
                <a:cubicBezTo>
                  <a:pt x="4677555" y="2245338"/>
                  <a:pt x="4628570" y="2294323"/>
                  <a:pt x="4628570" y="2354750"/>
                </a:cubicBezTo>
                <a:lnTo>
                  <a:pt x="4628570" y="2792384"/>
                </a:lnTo>
                <a:cubicBezTo>
                  <a:pt x="4628570" y="2852811"/>
                  <a:pt x="4677555" y="2901796"/>
                  <a:pt x="4737982" y="2901796"/>
                </a:cubicBezTo>
                <a:lnTo>
                  <a:pt x="5175616" y="2901796"/>
                </a:lnTo>
                <a:cubicBezTo>
                  <a:pt x="5236043" y="2901796"/>
                  <a:pt x="5285028" y="2852811"/>
                  <a:pt x="5285028" y="2792384"/>
                </a:cubicBezTo>
                <a:lnTo>
                  <a:pt x="5285028" y="2354750"/>
                </a:lnTo>
                <a:cubicBezTo>
                  <a:pt x="5285028" y="2294323"/>
                  <a:pt x="5236043" y="2245338"/>
                  <a:pt x="5175616" y="2245338"/>
                </a:cubicBezTo>
                <a:close/>
                <a:moveTo>
                  <a:pt x="3975991" y="2245338"/>
                </a:moveTo>
                <a:cubicBezTo>
                  <a:pt x="3915564" y="2245338"/>
                  <a:pt x="3866579" y="2294323"/>
                  <a:pt x="3866579" y="2354750"/>
                </a:cubicBezTo>
                <a:lnTo>
                  <a:pt x="3866579" y="2792384"/>
                </a:lnTo>
                <a:cubicBezTo>
                  <a:pt x="3866579" y="2852811"/>
                  <a:pt x="3915564" y="2901796"/>
                  <a:pt x="3975991" y="2901796"/>
                </a:cubicBezTo>
                <a:lnTo>
                  <a:pt x="4413617" y="2901796"/>
                </a:lnTo>
                <a:cubicBezTo>
                  <a:pt x="4474044" y="2901796"/>
                  <a:pt x="4523029" y="2852811"/>
                  <a:pt x="4523029" y="2792384"/>
                </a:cubicBezTo>
                <a:lnTo>
                  <a:pt x="4523029" y="2354750"/>
                </a:lnTo>
                <a:cubicBezTo>
                  <a:pt x="4523029" y="2294323"/>
                  <a:pt x="4474044" y="2245338"/>
                  <a:pt x="4413617" y="2245338"/>
                </a:cubicBezTo>
                <a:close/>
                <a:moveTo>
                  <a:pt x="3213993" y="2245338"/>
                </a:moveTo>
                <a:cubicBezTo>
                  <a:pt x="3153566" y="2245338"/>
                  <a:pt x="3104581" y="2294323"/>
                  <a:pt x="3104581" y="2354750"/>
                </a:cubicBezTo>
                <a:lnTo>
                  <a:pt x="3104581" y="2792384"/>
                </a:lnTo>
                <a:cubicBezTo>
                  <a:pt x="3104581" y="2852811"/>
                  <a:pt x="3153566" y="2901796"/>
                  <a:pt x="3213993" y="2901796"/>
                </a:cubicBezTo>
                <a:lnTo>
                  <a:pt x="3651627" y="2901796"/>
                </a:lnTo>
                <a:cubicBezTo>
                  <a:pt x="3712054" y="2901796"/>
                  <a:pt x="3761040" y="2852811"/>
                  <a:pt x="3761040" y="2792384"/>
                </a:cubicBezTo>
                <a:lnTo>
                  <a:pt x="3761040" y="2354750"/>
                </a:lnTo>
                <a:cubicBezTo>
                  <a:pt x="3761040" y="2294323"/>
                  <a:pt x="3712054" y="2245338"/>
                  <a:pt x="3651627" y="2245338"/>
                </a:cubicBezTo>
                <a:close/>
                <a:moveTo>
                  <a:pt x="2451995" y="2245338"/>
                </a:moveTo>
                <a:cubicBezTo>
                  <a:pt x="2391569" y="2245338"/>
                  <a:pt x="2342584" y="2294323"/>
                  <a:pt x="2342584" y="2354750"/>
                </a:cubicBezTo>
                <a:lnTo>
                  <a:pt x="2342584" y="2792384"/>
                </a:lnTo>
                <a:cubicBezTo>
                  <a:pt x="2342584" y="2852811"/>
                  <a:pt x="2391569" y="2901796"/>
                  <a:pt x="2451995" y="2901796"/>
                </a:cubicBezTo>
                <a:lnTo>
                  <a:pt x="2889629" y="2901796"/>
                </a:lnTo>
                <a:cubicBezTo>
                  <a:pt x="2950055" y="2901796"/>
                  <a:pt x="2999040" y="2852811"/>
                  <a:pt x="2999040" y="2792384"/>
                </a:cubicBezTo>
                <a:lnTo>
                  <a:pt x="2999040" y="2354750"/>
                </a:lnTo>
                <a:cubicBezTo>
                  <a:pt x="2999040" y="2294323"/>
                  <a:pt x="2950055" y="2245338"/>
                  <a:pt x="2889629" y="2245338"/>
                </a:cubicBezTo>
                <a:close/>
                <a:moveTo>
                  <a:pt x="1689997" y="2245338"/>
                </a:moveTo>
                <a:cubicBezTo>
                  <a:pt x="1629570" y="2245338"/>
                  <a:pt x="1580587" y="2294323"/>
                  <a:pt x="1580587" y="2354750"/>
                </a:cubicBezTo>
                <a:lnTo>
                  <a:pt x="1580587" y="2792384"/>
                </a:lnTo>
                <a:cubicBezTo>
                  <a:pt x="1580587" y="2852811"/>
                  <a:pt x="1629570" y="2901796"/>
                  <a:pt x="1689997" y="2901796"/>
                </a:cubicBezTo>
                <a:lnTo>
                  <a:pt x="2127634" y="2901796"/>
                </a:lnTo>
                <a:cubicBezTo>
                  <a:pt x="2188060" y="2901796"/>
                  <a:pt x="2237045" y="2852811"/>
                  <a:pt x="2237045" y="2792384"/>
                </a:cubicBezTo>
                <a:lnTo>
                  <a:pt x="2237045" y="2354750"/>
                </a:lnTo>
                <a:cubicBezTo>
                  <a:pt x="2237045" y="2294323"/>
                  <a:pt x="2188060" y="2245338"/>
                  <a:pt x="2127634" y="2245338"/>
                </a:cubicBezTo>
                <a:close/>
                <a:moveTo>
                  <a:pt x="927996" y="2245338"/>
                </a:moveTo>
                <a:cubicBezTo>
                  <a:pt x="867569" y="2245338"/>
                  <a:pt x="818584" y="2294323"/>
                  <a:pt x="818584" y="2354750"/>
                </a:cubicBezTo>
                <a:lnTo>
                  <a:pt x="818584" y="2792384"/>
                </a:lnTo>
                <a:cubicBezTo>
                  <a:pt x="818584" y="2852811"/>
                  <a:pt x="867569" y="2901796"/>
                  <a:pt x="927996" y="2901796"/>
                </a:cubicBezTo>
                <a:lnTo>
                  <a:pt x="1365637" y="2901796"/>
                </a:lnTo>
                <a:cubicBezTo>
                  <a:pt x="1426065" y="2901796"/>
                  <a:pt x="1475051" y="2852811"/>
                  <a:pt x="1475051" y="2792384"/>
                </a:cubicBezTo>
                <a:lnTo>
                  <a:pt x="1475051" y="2354750"/>
                </a:lnTo>
                <a:cubicBezTo>
                  <a:pt x="1475051" y="2294323"/>
                  <a:pt x="1426065" y="2245338"/>
                  <a:pt x="1365637" y="2245338"/>
                </a:cubicBezTo>
                <a:close/>
                <a:moveTo>
                  <a:pt x="165999" y="2245338"/>
                </a:moveTo>
                <a:cubicBezTo>
                  <a:pt x="105572" y="2245338"/>
                  <a:pt x="56587" y="2294323"/>
                  <a:pt x="56587" y="2354750"/>
                </a:cubicBezTo>
                <a:lnTo>
                  <a:pt x="56587" y="2792384"/>
                </a:lnTo>
                <a:cubicBezTo>
                  <a:pt x="56587" y="2852811"/>
                  <a:pt x="105572" y="2901796"/>
                  <a:pt x="165999" y="2901796"/>
                </a:cubicBezTo>
                <a:lnTo>
                  <a:pt x="603632" y="2901796"/>
                </a:lnTo>
                <a:cubicBezTo>
                  <a:pt x="664059" y="2901796"/>
                  <a:pt x="713044" y="2852811"/>
                  <a:pt x="713044" y="2792384"/>
                </a:cubicBezTo>
                <a:lnTo>
                  <a:pt x="713044" y="2354750"/>
                </a:lnTo>
                <a:cubicBezTo>
                  <a:pt x="713044" y="2294323"/>
                  <a:pt x="664059" y="2245338"/>
                  <a:pt x="603632" y="2245338"/>
                </a:cubicBezTo>
                <a:close/>
                <a:moveTo>
                  <a:pt x="165999" y="1515948"/>
                </a:moveTo>
                <a:cubicBezTo>
                  <a:pt x="105572" y="1515948"/>
                  <a:pt x="56587" y="1564934"/>
                  <a:pt x="56587" y="1625361"/>
                </a:cubicBezTo>
                <a:lnTo>
                  <a:pt x="56587" y="2062996"/>
                </a:lnTo>
                <a:cubicBezTo>
                  <a:pt x="56587" y="2123413"/>
                  <a:pt x="105572" y="2172398"/>
                  <a:pt x="165999" y="2172398"/>
                </a:cubicBezTo>
                <a:lnTo>
                  <a:pt x="603632" y="2172398"/>
                </a:lnTo>
                <a:cubicBezTo>
                  <a:pt x="664059" y="2172398"/>
                  <a:pt x="713044" y="2123413"/>
                  <a:pt x="713044" y="2062996"/>
                </a:cubicBezTo>
                <a:lnTo>
                  <a:pt x="713044" y="1625361"/>
                </a:lnTo>
                <a:cubicBezTo>
                  <a:pt x="713044" y="1564934"/>
                  <a:pt x="664059" y="1515948"/>
                  <a:pt x="603632" y="1515948"/>
                </a:cubicBezTo>
                <a:close/>
                <a:moveTo>
                  <a:pt x="927996" y="1515947"/>
                </a:moveTo>
                <a:cubicBezTo>
                  <a:pt x="867569" y="1515947"/>
                  <a:pt x="818584" y="1564933"/>
                  <a:pt x="818584" y="1625360"/>
                </a:cubicBezTo>
                <a:lnTo>
                  <a:pt x="818584" y="2062995"/>
                </a:lnTo>
                <a:cubicBezTo>
                  <a:pt x="818584" y="2123413"/>
                  <a:pt x="867569" y="2172398"/>
                  <a:pt x="927996" y="2172398"/>
                </a:cubicBezTo>
                <a:lnTo>
                  <a:pt x="1365637" y="2172398"/>
                </a:lnTo>
                <a:cubicBezTo>
                  <a:pt x="1426065" y="2172398"/>
                  <a:pt x="1475051" y="2123413"/>
                  <a:pt x="1475051" y="2062995"/>
                </a:cubicBezTo>
                <a:lnTo>
                  <a:pt x="1475051" y="1625360"/>
                </a:lnTo>
                <a:cubicBezTo>
                  <a:pt x="1475051" y="1564933"/>
                  <a:pt x="1426065" y="1515947"/>
                  <a:pt x="1365637" y="1515947"/>
                </a:cubicBezTo>
                <a:close/>
                <a:moveTo>
                  <a:pt x="1689997" y="1515947"/>
                </a:moveTo>
                <a:cubicBezTo>
                  <a:pt x="1629570" y="1515947"/>
                  <a:pt x="1580588" y="1564932"/>
                  <a:pt x="1580588" y="1625359"/>
                </a:cubicBezTo>
                <a:lnTo>
                  <a:pt x="1580588" y="2062994"/>
                </a:lnTo>
                <a:cubicBezTo>
                  <a:pt x="1580588" y="2123413"/>
                  <a:pt x="1629570" y="2172398"/>
                  <a:pt x="1689997" y="2172398"/>
                </a:cubicBezTo>
                <a:lnTo>
                  <a:pt x="2127634" y="2172398"/>
                </a:lnTo>
                <a:cubicBezTo>
                  <a:pt x="2188060" y="2172398"/>
                  <a:pt x="2237045" y="2123413"/>
                  <a:pt x="2237045" y="2062994"/>
                </a:cubicBezTo>
                <a:lnTo>
                  <a:pt x="2237045" y="1625359"/>
                </a:lnTo>
                <a:cubicBezTo>
                  <a:pt x="2237045" y="1564932"/>
                  <a:pt x="2188060" y="1515947"/>
                  <a:pt x="2127634" y="1515947"/>
                </a:cubicBezTo>
                <a:close/>
                <a:moveTo>
                  <a:pt x="2451996" y="1515946"/>
                </a:moveTo>
                <a:cubicBezTo>
                  <a:pt x="2391569" y="1515946"/>
                  <a:pt x="2342584" y="1564931"/>
                  <a:pt x="2342584" y="1625359"/>
                </a:cubicBezTo>
                <a:lnTo>
                  <a:pt x="2342584" y="2062993"/>
                </a:lnTo>
                <a:cubicBezTo>
                  <a:pt x="2342584" y="2123413"/>
                  <a:pt x="2391569" y="2172398"/>
                  <a:pt x="2451996" y="2172398"/>
                </a:cubicBezTo>
                <a:lnTo>
                  <a:pt x="2889629" y="2172398"/>
                </a:lnTo>
                <a:cubicBezTo>
                  <a:pt x="2950056" y="2172398"/>
                  <a:pt x="2999041" y="2123413"/>
                  <a:pt x="2999041" y="2062993"/>
                </a:cubicBezTo>
                <a:lnTo>
                  <a:pt x="2999041" y="1625359"/>
                </a:lnTo>
                <a:cubicBezTo>
                  <a:pt x="2999041" y="1564931"/>
                  <a:pt x="2950056" y="1515946"/>
                  <a:pt x="2889629" y="1515946"/>
                </a:cubicBezTo>
                <a:close/>
                <a:moveTo>
                  <a:pt x="3213993" y="1515945"/>
                </a:moveTo>
                <a:cubicBezTo>
                  <a:pt x="3153566" y="1515945"/>
                  <a:pt x="3104581" y="1564931"/>
                  <a:pt x="3104581" y="1625358"/>
                </a:cubicBezTo>
                <a:lnTo>
                  <a:pt x="3104581" y="2062992"/>
                </a:lnTo>
                <a:cubicBezTo>
                  <a:pt x="3104581" y="2123413"/>
                  <a:pt x="3153566" y="2172398"/>
                  <a:pt x="3213993" y="2172398"/>
                </a:cubicBezTo>
                <a:lnTo>
                  <a:pt x="3651628" y="2172398"/>
                </a:lnTo>
                <a:cubicBezTo>
                  <a:pt x="3712054" y="2172398"/>
                  <a:pt x="3761040" y="2123413"/>
                  <a:pt x="3761040" y="2062992"/>
                </a:cubicBezTo>
                <a:lnTo>
                  <a:pt x="3761040" y="1625358"/>
                </a:lnTo>
                <a:cubicBezTo>
                  <a:pt x="3761040" y="1564931"/>
                  <a:pt x="3712054" y="1515945"/>
                  <a:pt x="3651628" y="1515945"/>
                </a:cubicBezTo>
                <a:close/>
                <a:moveTo>
                  <a:pt x="3975991" y="1515945"/>
                </a:moveTo>
                <a:cubicBezTo>
                  <a:pt x="3915564" y="1515945"/>
                  <a:pt x="3866579" y="1564930"/>
                  <a:pt x="3866579" y="1625357"/>
                </a:cubicBezTo>
                <a:lnTo>
                  <a:pt x="3866579" y="2062992"/>
                </a:lnTo>
                <a:cubicBezTo>
                  <a:pt x="3866579" y="2123413"/>
                  <a:pt x="3915564" y="2172398"/>
                  <a:pt x="3975991" y="2172398"/>
                </a:cubicBezTo>
                <a:lnTo>
                  <a:pt x="4413617" y="2172398"/>
                </a:lnTo>
                <a:cubicBezTo>
                  <a:pt x="4474044" y="2172398"/>
                  <a:pt x="4523029" y="2123413"/>
                  <a:pt x="4523029" y="2062992"/>
                </a:cubicBezTo>
                <a:lnTo>
                  <a:pt x="4523029" y="1625357"/>
                </a:lnTo>
                <a:cubicBezTo>
                  <a:pt x="4523029" y="1564930"/>
                  <a:pt x="4474044" y="1515945"/>
                  <a:pt x="4413617" y="1515945"/>
                </a:cubicBezTo>
                <a:close/>
                <a:moveTo>
                  <a:pt x="4737982" y="1515944"/>
                </a:moveTo>
                <a:cubicBezTo>
                  <a:pt x="4677555" y="1515944"/>
                  <a:pt x="4628570" y="1564929"/>
                  <a:pt x="4628570" y="1625356"/>
                </a:cubicBezTo>
                <a:lnTo>
                  <a:pt x="4628570" y="2062991"/>
                </a:lnTo>
                <a:cubicBezTo>
                  <a:pt x="4628570" y="2123413"/>
                  <a:pt x="4677555" y="2172398"/>
                  <a:pt x="4737982" y="2172398"/>
                </a:cubicBezTo>
                <a:lnTo>
                  <a:pt x="5175616" y="2172398"/>
                </a:lnTo>
                <a:cubicBezTo>
                  <a:pt x="5236043" y="2172398"/>
                  <a:pt x="5285028" y="2123413"/>
                  <a:pt x="5285028" y="2062991"/>
                </a:cubicBezTo>
                <a:lnTo>
                  <a:pt x="5285028" y="1625356"/>
                </a:lnTo>
                <a:cubicBezTo>
                  <a:pt x="5285028" y="1564929"/>
                  <a:pt x="5236043" y="1515944"/>
                  <a:pt x="5175616" y="1515944"/>
                </a:cubicBezTo>
                <a:close/>
                <a:moveTo>
                  <a:pt x="5499981" y="1515943"/>
                </a:moveTo>
                <a:cubicBezTo>
                  <a:pt x="5439554" y="1515943"/>
                  <a:pt x="5390569" y="1564929"/>
                  <a:pt x="5390569" y="1625356"/>
                </a:cubicBezTo>
                <a:lnTo>
                  <a:pt x="5390569" y="2062990"/>
                </a:lnTo>
                <a:cubicBezTo>
                  <a:pt x="5390569" y="2123413"/>
                  <a:pt x="5439554" y="2172398"/>
                  <a:pt x="5499981" y="2172398"/>
                </a:cubicBezTo>
                <a:lnTo>
                  <a:pt x="5937615" y="2172398"/>
                </a:lnTo>
                <a:cubicBezTo>
                  <a:pt x="5998042" y="2172398"/>
                  <a:pt x="6047027" y="2123413"/>
                  <a:pt x="6047027" y="2062990"/>
                </a:cubicBezTo>
                <a:lnTo>
                  <a:pt x="6047027" y="1625356"/>
                </a:lnTo>
                <a:cubicBezTo>
                  <a:pt x="6047027" y="1564929"/>
                  <a:pt x="5998042" y="1515943"/>
                  <a:pt x="5937615" y="1515943"/>
                </a:cubicBezTo>
                <a:close/>
                <a:moveTo>
                  <a:pt x="6261980" y="1515943"/>
                </a:moveTo>
                <a:cubicBezTo>
                  <a:pt x="6201553" y="1515943"/>
                  <a:pt x="6152568" y="1564928"/>
                  <a:pt x="6152568" y="1625355"/>
                </a:cubicBezTo>
                <a:lnTo>
                  <a:pt x="6152568" y="2062989"/>
                </a:lnTo>
                <a:cubicBezTo>
                  <a:pt x="6152568" y="2123413"/>
                  <a:pt x="6201553" y="2172398"/>
                  <a:pt x="6261980" y="2172398"/>
                </a:cubicBezTo>
                <a:lnTo>
                  <a:pt x="6699614" y="2172398"/>
                </a:lnTo>
                <a:cubicBezTo>
                  <a:pt x="6760041" y="2172398"/>
                  <a:pt x="6809026" y="2123413"/>
                  <a:pt x="6809026" y="2062989"/>
                </a:cubicBezTo>
                <a:lnTo>
                  <a:pt x="6809026" y="1625355"/>
                </a:lnTo>
                <a:cubicBezTo>
                  <a:pt x="6809026" y="1564928"/>
                  <a:pt x="6760041" y="1515943"/>
                  <a:pt x="6699614" y="1515943"/>
                </a:cubicBezTo>
                <a:close/>
                <a:moveTo>
                  <a:pt x="7023979" y="1515942"/>
                </a:moveTo>
                <a:cubicBezTo>
                  <a:pt x="6963552" y="1515942"/>
                  <a:pt x="6914567" y="1564927"/>
                  <a:pt x="6914567" y="1625354"/>
                </a:cubicBezTo>
                <a:lnTo>
                  <a:pt x="6914567" y="2062988"/>
                </a:lnTo>
                <a:cubicBezTo>
                  <a:pt x="6914567" y="2123413"/>
                  <a:pt x="6963552" y="2172398"/>
                  <a:pt x="7023979" y="2172398"/>
                </a:cubicBezTo>
                <a:lnTo>
                  <a:pt x="7461613" y="2172398"/>
                </a:lnTo>
                <a:cubicBezTo>
                  <a:pt x="7522040" y="2172398"/>
                  <a:pt x="7571025" y="2123413"/>
                  <a:pt x="7571025" y="2062988"/>
                </a:cubicBezTo>
                <a:lnTo>
                  <a:pt x="7571025" y="1625354"/>
                </a:lnTo>
                <a:cubicBezTo>
                  <a:pt x="7571025" y="1564927"/>
                  <a:pt x="7522040" y="1515942"/>
                  <a:pt x="7461613" y="1515942"/>
                </a:cubicBezTo>
                <a:close/>
                <a:moveTo>
                  <a:pt x="7778358" y="1515941"/>
                </a:moveTo>
                <a:cubicBezTo>
                  <a:pt x="7717931" y="1515941"/>
                  <a:pt x="7668946" y="1564926"/>
                  <a:pt x="7668946" y="1625353"/>
                </a:cubicBezTo>
                <a:lnTo>
                  <a:pt x="7668946" y="2062987"/>
                </a:lnTo>
                <a:cubicBezTo>
                  <a:pt x="7668946" y="2123413"/>
                  <a:pt x="7717931" y="2172398"/>
                  <a:pt x="7778358" y="2172398"/>
                </a:cubicBezTo>
                <a:lnTo>
                  <a:pt x="8215992" y="2172398"/>
                </a:lnTo>
                <a:cubicBezTo>
                  <a:pt x="8276419" y="2172398"/>
                  <a:pt x="8325404" y="2123413"/>
                  <a:pt x="8325404" y="2062987"/>
                </a:cubicBezTo>
                <a:lnTo>
                  <a:pt x="8325404" y="1625353"/>
                </a:lnTo>
                <a:cubicBezTo>
                  <a:pt x="8325404" y="1564926"/>
                  <a:pt x="8276419" y="1515941"/>
                  <a:pt x="8215992" y="1515941"/>
                </a:cubicBezTo>
                <a:close/>
                <a:moveTo>
                  <a:pt x="8540357" y="1515941"/>
                </a:moveTo>
                <a:cubicBezTo>
                  <a:pt x="8479930" y="1515941"/>
                  <a:pt x="8430945" y="1564926"/>
                  <a:pt x="8430945" y="1625353"/>
                </a:cubicBezTo>
                <a:lnTo>
                  <a:pt x="8430945" y="2062987"/>
                </a:lnTo>
                <a:cubicBezTo>
                  <a:pt x="8430945" y="2123413"/>
                  <a:pt x="8479930" y="2172398"/>
                  <a:pt x="8540357" y="2172398"/>
                </a:cubicBezTo>
                <a:lnTo>
                  <a:pt x="8977991" y="2172398"/>
                </a:lnTo>
                <a:cubicBezTo>
                  <a:pt x="9038418" y="2172398"/>
                  <a:pt x="9087403" y="2123413"/>
                  <a:pt x="9087403" y="2062987"/>
                </a:cubicBezTo>
                <a:lnTo>
                  <a:pt x="9087403" y="1625353"/>
                </a:lnTo>
                <a:cubicBezTo>
                  <a:pt x="9087403" y="1564926"/>
                  <a:pt x="9038418" y="1515941"/>
                  <a:pt x="8977991" y="1515941"/>
                </a:cubicBezTo>
                <a:close/>
                <a:moveTo>
                  <a:pt x="165999" y="786548"/>
                </a:moveTo>
                <a:cubicBezTo>
                  <a:pt x="105572" y="786548"/>
                  <a:pt x="56587" y="835533"/>
                  <a:pt x="56587" y="895959"/>
                </a:cubicBezTo>
                <a:lnTo>
                  <a:pt x="56587" y="1333596"/>
                </a:lnTo>
                <a:cubicBezTo>
                  <a:pt x="56587" y="1394023"/>
                  <a:pt x="105572" y="1443008"/>
                  <a:pt x="165999" y="1443008"/>
                </a:cubicBezTo>
                <a:lnTo>
                  <a:pt x="603633" y="1443008"/>
                </a:lnTo>
                <a:cubicBezTo>
                  <a:pt x="664060" y="1443008"/>
                  <a:pt x="713044" y="1394023"/>
                  <a:pt x="713044" y="1333596"/>
                </a:cubicBezTo>
                <a:lnTo>
                  <a:pt x="713044" y="895959"/>
                </a:lnTo>
                <a:cubicBezTo>
                  <a:pt x="713044" y="835533"/>
                  <a:pt x="664060" y="786548"/>
                  <a:pt x="603633" y="786548"/>
                </a:cubicBezTo>
                <a:close/>
                <a:moveTo>
                  <a:pt x="927996" y="786547"/>
                </a:moveTo>
                <a:cubicBezTo>
                  <a:pt x="867569" y="786547"/>
                  <a:pt x="818584" y="835532"/>
                  <a:pt x="818584" y="895959"/>
                </a:cubicBezTo>
                <a:lnTo>
                  <a:pt x="818584" y="1333595"/>
                </a:lnTo>
                <a:cubicBezTo>
                  <a:pt x="818584" y="1394022"/>
                  <a:pt x="867569" y="1443007"/>
                  <a:pt x="927996" y="1443007"/>
                </a:cubicBezTo>
                <a:lnTo>
                  <a:pt x="1365637" y="1443007"/>
                </a:lnTo>
                <a:cubicBezTo>
                  <a:pt x="1426065" y="1443007"/>
                  <a:pt x="1475051" y="1394022"/>
                  <a:pt x="1475051" y="1333595"/>
                </a:cubicBezTo>
                <a:lnTo>
                  <a:pt x="1475051" y="895959"/>
                </a:lnTo>
                <a:cubicBezTo>
                  <a:pt x="1475051" y="835532"/>
                  <a:pt x="1426065" y="786547"/>
                  <a:pt x="1365637" y="786547"/>
                </a:cubicBezTo>
                <a:close/>
                <a:moveTo>
                  <a:pt x="1689998" y="786547"/>
                </a:moveTo>
                <a:cubicBezTo>
                  <a:pt x="1629570" y="786547"/>
                  <a:pt x="1580588" y="835532"/>
                  <a:pt x="1580588" y="895959"/>
                </a:cubicBezTo>
                <a:lnTo>
                  <a:pt x="1580588" y="1333594"/>
                </a:lnTo>
                <a:cubicBezTo>
                  <a:pt x="1580588" y="1394022"/>
                  <a:pt x="1629570" y="1443007"/>
                  <a:pt x="1689998" y="1443007"/>
                </a:cubicBezTo>
                <a:lnTo>
                  <a:pt x="2127634" y="1443007"/>
                </a:lnTo>
                <a:cubicBezTo>
                  <a:pt x="2188060" y="1443007"/>
                  <a:pt x="2237045" y="1394022"/>
                  <a:pt x="2237045" y="1333594"/>
                </a:cubicBezTo>
                <a:lnTo>
                  <a:pt x="2237045" y="895959"/>
                </a:lnTo>
                <a:cubicBezTo>
                  <a:pt x="2237045" y="835532"/>
                  <a:pt x="2188060" y="786547"/>
                  <a:pt x="2127634" y="786547"/>
                </a:cubicBezTo>
                <a:close/>
                <a:moveTo>
                  <a:pt x="2451996" y="786546"/>
                </a:moveTo>
                <a:cubicBezTo>
                  <a:pt x="2391569" y="786546"/>
                  <a:pt x="2342584" y="835531"/>
                  <a:pt x="2342584" y="895958"/>
                </a:cubicBezTo>
                <a:lnTo>
                  <a:pt x="2342584" y="1333593"/>
                </a:lnTo>
                <a:cubicBezTo>
                  <a:pt x="2342584" y="1394021"/>
                  <a:pt x="2391569" y="1443006"/>
                  <a:pt x="2451996" y="1443006"/>
                </a:cubicBezTo>
                <a:lnTo>
                  <a:pt x="2889629" y="1443006"/>
                </a:lnTo>
                <a:cubicBezTo>
                  <a:pt x="2950056" y="1443006"/>
                  <a:pt x="2999041" y="1394021"/>
                  <a:pt x="2999041" y="1333593"/>
                </a:cubicBezTo>
                <a:lnTo>
                  <a:pt x="2999041" y="895958"/>
                </a:lnTo>
                <a:cubicBezTo>
                  <a:pt x="2999041" y="835531"/>
                  <a:pt x="2950056" y="786546"/>
                  <a:pt x="2889629" y="786546"/>
                </a:cubicBezTo>
                <a:close/>
                <a:moveTo>
                  <a:pt x="3213993" y="786546"/>
                </a:moveTo>
                <a:cubicBezTo>
                  <a:pt x="3153566" y="786546"/>
                  <a:pt x="3104581" y="835531"/>
                  <a:pt x="3104581" y="895958"/>
                </a:cubicBezTo>
                <a:lnTo>
                  <a:pt x="3104581" y="1333593"/>
                </a:lnTo>
                <a:cubicBezTo>
                  <a:pt x="3104581" y="1394020"/>
                  <a:pt x="3153566" y="1443005"/>
                  <a:pt x="3213993" y="1443005"/>
                </a:cubicBezTo>
                <a:lnTo>
                  <a:pt x="3651628" y="1443005"/>
                </a:lnTo>
                <a:cubicBezTo>
                  <a:pt x="3712054" y="1443005"/>
                  <a:pt x="3761040" y="1394020"/>
                  <a:pt x="3761040" y="1333593"/>
                </a:cubicBezTo>
                <a:lnTo>
                  <a:pt x="3761040" y="895958"/>
                </a:lnTo>
                <a:cubicBezTo>
                  <a:pt x="3761040" y="835531"/>
                  <a:pt x="3712054" y="786546"/>
                  <a:pt x="3651628" y="786546"/>
                </a:cubicBezTo>
                <a:close/>
                <a:moveTo>
                  <a:pt x="3975991" y="786545"/>
                </a:moveTo>
                <a:cubicBezTo>
                  <a:pt x="3915564" y="786545"/>
                  <a:pt x="3866579" y="835530"/>
                  <a:pt x="3866579" y="895957"/>
                </a:cubicBezTo>
                <a:lnTo>
                  <a:pt x="3866579" y="1333592"/>
                </a:lnTo>
                <a:cubicBezTo>
                  <a:pt x="3866579" y="1394019"/>
                  <a:pt x="3915564" y="1443005"/>
                  <a:pt x="3975991" y="1443005"/>
                </a:cubicBezTo>
                <a:lnTo>
                  <a:pt x="4413617" y="1443005"/>
                </a:lnTo>
                <a:cubicBezTo>
                  <a:pt x="4474044" y="1443005"/>
                  <a:pt x="4523029" y="1394019"/>
                  <a:pt x="4523029" y="1333592"/>
                </a:cubicBezTo>
                <a:lnTo>
                  <a:pt x="4523029" y="895957"/>
                </a:lnTo>
                <a:cubicBezTo>
                  <a:pt x="4523029" y="835530"/>
                  <a:pt x="4474044" y="786545"/>
                  <a:pt x="4413617" y="786545"/>
                </a:cubicBezTo>
                <a:close/>
                <a:moveTo>
                  <a:pt x="4737982" y="786545"/>
                </a:moveTo>
                <a:cubicBezTo>
                  <a:pt x="4677555" y="786545"/>
                  <a:pt x="4628570" y="835530"/>
                  <a:pt x="4628570" y="895957"/>
                </a:cubicBezTo>
                <a:lnTo>
                  <a:pt x="4628570" y="1333592"/>
                </a:lnTo>
                <a:cubicBezTo>
                  <a:pt x="4628570" y="1394019"/>
                  <a:pt x="4677555" y="1443004"/>
                  <a:pt x="4737982" y="1443004"/>
                </a:cubicBezTo>
                <a:lnTo>
                  <a:pt x="5175616" y="1443004"/>
                </a:lnTo>
                <a:cubicBezTo>
                  <a:pt x="5236043" y="1443004"/>
                  <a:pt x="5285028" y="1394019"/>
                  <a:pt x="5285028" y="1333592"/>
                </a:cubicBezTo>
                <a:lnTo>
                  <a:pt x="5285028" y="895957"/>
                </a:lnTo>
                <a:cubicBezTo>
                  <a:pt x="5285028" y="835530"/>
                  <a:pt x="5236043" y="786545"/>
                  <a:pt x="5175616" y="786545"/>
                </a:cubicBezTo>
                <a:close/>
                <a:moveTo>
                  <a:pt x="5499981" y="786544"/>
                </a:moveTo>
                <a:cubicBezTo>
                  <a:pt x="5439554" y="786544"/>
                  <a:pt x="5390569" y="835529"/>
                  <a:pt x="5390569" y="895956"/>
                </a:cubicBezTo>
                <a:lnTo>
                  <a:pt x="5390569" y="1333591"/>
                </a:lnTo>
                <a:cubicBezTo>
                  <a:pt x="5390569" y="1394018"/>
                  <a:pt x="5439554" y="1443003"/>
                  <a:pt x="5499981" y="1443003"/>
                </a:cubicBezTo>
                <a:lnTo>
                  <a:pt x="5937615" y="1443003"/>
                </a:lnTo>
                <a:cubicBezTo>
                  <a:pt x="5998042" y="1443003"/>
                  <a:pt x="6047027" y="1394018"/>
                  <a:pt x="6047027" y="1333591"/>
                </a:cubicBezTo>
                <a:lnTo>
                  <a:pt x="6047027" y="895956"/>
                </a:lnTo>
                <a:cubicBezTo>
                  <a:pt x="6047027" y="835529"/>
                  <a:pt x="5998042" y="786544"/>
                  <a:pt x="5937615" y="786544"/>
                </a:cubicBezTo>
                <a:close/>
                <a:moveTo>
                  <a:pt x="6261980" y="786544"/>
                </a:moveTo>
                <a:cubicBezTo>
                  <a:pt x="6201553" y="786544"/>
                  <a:pt x="6152568" y="835529"/>
                  <a:pt x="6152568" y="895956"/>
                </a:cubicBezTo>
                <a:lnTo>
                  <a:pt x="6152568" y="1333590"/>
                </a:lnTo>
                <a:cubicBezTo>
                  <a:pt x="6152568" y="1394017"/>
                  <a:pt x="6201553" y="1443003"/>
                  <a:pt x="6261980" y="1443003"/>
                </a:cubicBezTo>
                <a:lnTo>
                  <a:pt x="6699614" y="1443003"/>
                </a:lnTo>
                <a:cubicBezTo>
                  <a:pt x="6760041" y="1443003"/>
                  <a:pt x="6809026" y="1394017"/>
                  <a:pt x="6809026" y="1333590"/>
                </a:cubicBezTo>
                <a:lnTo>
                  <a:pt x="6809026" y="895956"/>
                </a:lnTo>
                <a:cubicBezTo>
                  <a:pt x="6809026" y="835529"/>
                  <a:pt x="6760041" y="786544"/>
                  <a:pt x="6699614" y="786544"/>
                </a:cubicBezTo>
                <a:close/>
                <a:moveTo>
                  <a:pt x="7023979" y="786543"/>
                </a:moveTo>
                <a:cubicBezTo>
                  <a:pt x="6963552" y="786543"/>
                  <a:pt x="6914567" y="835528"/>
                  <a:pt x="6914567" y="895955"/>
                </a:cubicBezTo>
                <a:lnTo>
                  <a:pt x="6914567" y="1333590"/>
                </a:lnTo>
                <a:cubicBezTo>
                  <a:pt x="6914567" y="1394017"/>
                  <a:pt x="6963552" y="1443002"/>
                  <a:pt x="7023979" y="1443002"/>
                </a:cubicBezTo>
                <a:lnTo>
                  <a:pt x="7461613" y="1443002"/>
                </a:lnTo>
                <a:cubicBezTo>
                  <a:pt x="7522040" y="1443002"/>
                  <a:pt x="7571025" y="1394017"/>
                  <a:pt x="7571025" y="1333590"/>
                </a:cubicBezTo>
                <a:lnTo>
                  <a:pt x="7571025" y="895955"/>
                </a:lnTo>
                <a:cubicBezTo>
                  <a:pt x="7571025" y="835528"/>
                  <a:pt x="7522040" y="786543"/>
                  <a:pt x="7461613" y="786543"/>
                </a:cubicBezTo>
                <a:close/>
                <a:moveTo>
                  <a:pt x="7778358" y="786543"/>
                </a:moveTo>
                <a:cubicBezTo>
                  <a:pt x="7717931" y="786543"/>
                  <a:pt x="7668946" y="835528"/>
                  <a:pt x="7668946" y="895955"/>
                </a:cubicBezTo>
                <a:lnTo>
                  <a:pt x="7668946" y="1333589"/>
                </a:lnTo>
                <a:cubicBezTo>
                  <a:pt x="7668946" y="1394016"/>
                  <a:pt x="7717931" y="1443001"/>
                  <a:pt x="7778358" y="1443001"/>
                </a:cubicBezTo>
                <a:lnTo>
                  <a:pt x="8215992" y="1443001"/>
                </a:lnTo>
                <a:cubicBezTo>
                  <a:pt x="8276419" y="1443001"/>
                  <a:pt x="8325404" y="1394016"/>
                  <a:pt x="8325404" y="1333589"/>
                </a:cubicBezTo>
                <a:lnTo>
                  <a:pt x="8325404" y="895955"/>
                </a:lnTo>
                <a:cubicBezTo>
                  <a:pt x="8325404" y="835528"/>
                  <a:pt x="8276419" y="786543"/>
                  <a:pt x="8215992" y="786543"/>
                </a:cubicBezTo>
                <a:close/>
                <a:moveTo>
                  <a:pt x="8540357" y="786542"/>
                </a:moveTo>
                <a:cubicBezTo>
                  <a:pt x="8479930" y="786542"/>
                  <a:pt x="8430945" y="835528"/>
                  <a:pt x="8430945" y="895955"/>
                </a:cubicBezTo>
                <a:lnTo>
                  <a:pt x="8430945" y="1333589"/>
                </a:lnTo>
                <a:cubicBezTo>
                  <a:pt x="8430945" y="1394016"/>
                  <a:pt x="8479930" y="1443001"/>
                  <a:pt x="8540357" y="1443001"/>
                </a:cubicBezTo>
                <a:lnTo>
                  <a:pt x="8977991" y="1443001"/>
                </a:lnTo>
                <a:cubicBezTo>
                  <a:pt x="9038418" y="1443001"/>
                  <a:pt x="9087403" y="1394016"/>
                  <a:pt x="9087403" y="1333589"/>
                </a:cubicBezTo>
                <a:lnTo>
                  <a:pt x="9087403" y="895955"/>
                </a:lnTo>
                <a:cubicBezTo>
                  <a:pt x="9087403" y="835528"/>
                  <a:pt x="9038418" y="786542"/>
                  <a:pt x="8977991" y="786542"/>
                </a:cubicBezTo>
                <a:close/>
                <a:moveTo>
                  <a:pt x="165999" y="57150"/>
                </a:moveTo>
                <a:cubicBezTo>
                  <a:pt x="105572" y="57150"/>
                  <a:pt x="56587" y="106135"/>
                  <a:pt x="56587" y="166562"/>
                </a:cubicBezTo>
                <a:lnTo>
                  <a:pt x="56587" y="604196"/>
                </a:lnTo>
                <a:cubicBezTo>
                  <a:pt x="56587" y="664623"/>
                  <a:pt x="105572" y="713608"/>
                  <a:pt x="165999" y="713608"/>
                </a:cubicBezTo>
                <a:lnTo>
                  <a:pt x="603633" y="713608"/>
                </a:lnTo>
                <a:cubicBezTo>
                  <a:pt x="664060" y="713608"/>
                  <a:pt x="713045" y="664623"/>
                  <a:pt x="713045" y="604196"/>
                </a:cubicBezTo>
                <a:lnTo>
                  <a:pt x="713045" y="166562"/>
                </a:lnTo>
                <a:cubicBezTo>
                  <a:pt x="713045" y="106135"/>
                  <a:pt x="664060" y="57150"/>
                  <a:pt x="603633" y="57150"/>
                </a:cubicBezTo>
                <a:close/>
                <a:moveTo>
                  <a:pt x="927996" y="57150"/>
                </a:moveTo>
                <a:cubicBezTo>
                  <a:pt x="867570" y="57150"/>
                  <a:pt x="818585" y="106135"/>
                  <a:pt x="818585" y="166562"/>
                </a:cubicBezTo>
                <a:lnTo>
                  <a:pt x="818585" y="604195"/>
                </a:lnTo>
                <a:cubicBezTo>
                  <a:pt x="818585" y="664622"/>
                  <a:pt x="867570" y="713607"/>
                  <a:pt x="927996" y="713607"/>
                </a:cubicBezTo>
                <a:lnTo>
                  <a:pt x="1365637" y="713607"/>
                </a:lnTo>
                <a:cubicBezTo>
                  <a:pt x="1426066" y="713607"/>
                  <a:pt x="1475051" y="664622"/>
                  <a:pt x="1475051" y="604195"/>
                </a:cubicBezTo>
                <a:lnTo>
                  <a:pt x="1475051" y="166562"/>
                </a:lnTo>
                <a:cubicBezTo>
                  <a:pt x="1475051" y="106135"/>
                  <a:pt x="1426066" y="57150"/>
                  <a:pt x="1365637" y="57150"/>
                </a:cubicBezTo>
                <a:close/>
                <a:moveTo>
                  <a:pt x="1689998" y="57149"/>
                </a:moveTo>
                <a:cubicBezTo>
                  <a:pt x="1629570" y="57149"/>
                  <a:pt x="1580588" y="106134"/>
                  <a:pt x="1580588" y="166561"/>
                </a:cubicBezTo>
                <a:lnTo>
                  <a:pt x="1580588" y="604195"/>
                </a:lnTo>
                <a:cubicBezTo>
                  <a:pt x="1580588" y="664622"/>
                  <a:pt x="1629570" y="713607"/>
                  <a:pt x="1689998" y="713607"/>
                </a:cubicBezTo>
                <a:lnTo>
                  <a:pt x="2127634" y="713607"/>
                </a:lnTo>
                <a:cubicBezTo>
                  <a:pt x="2188061" y="713607"/>
                  <a:pt x="2237045" y="664622"/>
                  <a:pt x="2237045" y="604195"/>
                </a:cubicBezTo>
                <a:lnTo>
                  <a:pt x="2237045" y="166561"/>
                </a:lnTo>
                <a:cubicBezTo>
                  <a:pt x="2237045" y="106134"/>
                  <a:pt x="2188061" y="57149"/>
                  <a:pt x="2127634" y="57149"/>
                </a:cubicBezTo>
                <a:close/>
                <a:moveTo>
                  <a:pt x="2451996" y="57149"/>
                </a:moveTo>
                <a:cubicBezTo>
                  <a:pt x="2391569" y="57149"/>
                  <a:pt x="2342585" y="106134"/>
                  <a:pt x="2342585" y="166561"/>
                </a:cubicBezTo>
                <a:lnTo>
                  <a:pt x="2342585" y="604194"/>
                </a:lnTo>
                <a:cubicBezTo>
                  <a:pt x="2342585" y="664621"/>
                  <a:pt x="2391569" y="713606"/>
                  <a:pt x="2451996" y="713606"/>
                </a:cubicBezTo>
                <a:lnTo>
                  <a:pt x="2889629" y="713606"/>
                </a:lnTo>
                <a:cubicBezTo>
                  <a:pt x="2950056" y="713606"/>
                  <a:pt x="2999041" y="664621"/>
                  <a:pt x="2999041" y="604194"/>
                </a:cubicBezTo>
                <a:lnTo>
                  <a:pt x="2999041" y="166561"/>
                </a:lnTo>
                <a:cubicBezTo>
                  <a:pt x="2999041" y="106134"/>
                  <a:pt x="2950056" y="57149"/>
                  <a:pt x="2889629" y="57149"/>
                </a:cubicBezTo>
                <a:close/>
                <a:moveTo>
                  <a:pt x="3213995" y="57148"/>
                </a:moveTo>
                <a:cubicBezTo>
                  <a:pt x="3153567" y="57148"/>
                  <a:pt x="3104581" y="106133"/>
                  <a:pt x="3104581" y="166560"/>
                </a:cubicBezTo>
                <a:lnTo>
                  <a:pt x="3104581" y="604194"/>
                </a:lnTo>
                <a:cubicBezTo>
                  <a:pt x="3104581" y="664621"/>
                  <a:pt x="3153567" y="713606"/>
                  <a:pt x="3213995" y="713606"/>
                </a:cubicBezTo>
                <a:lnTo>
                  <a:pt x="3651628" y="713606"/>
                </a:lnTo>
                <a:cubicBezTo>
                  <a:pt x="3712055" y="713606"/>
                  <a:pt x="3761040" y="664621"/>
                  <a:pt x="3761040" y="604194"/>
                </a:cubicBezTo>
                <a:lnTo>
                  <a:pt x="3761040" y="166560"/>
                </a:lnTo>
                <a:cubicBezTo>
                  <a:pt x="3761040" y="106133"/>
                  <a:pt x="3712055" y="57148"/>
                  <a:pt x="3651628" y="57148"/>
                </a:cubicBezTo>
                <a:close/>
                <a:moveTo>
                  <a:pt x="3975991" y="57148"/>
                </a:moveTo>
                <a:cubicBezTo>
                  <a:pt x="3915565" y="57148"/>
                  <a:pt x="3866579" y="106133"/>
                  <a:pt x="3866579" y="166560"/>
                </a:cubicBezTo>
                <a:lnTo>
                  <a:pt x="3866579" y="604194"/>
                </a:lnTo>
                <a:cubicBezTo>
                  <a:pt x="3866579" y="664620"/>
                  <a:pt x="3915565" y="713605"/>
                  <a:pt x="3975991" y="713605"/>
                </a:cubicBezTo>
                <a:lnTo>
                  <a:pt x="4413617" y="713605"/>
                </a:lnTo>
                <a:cubicBezTo>
                  <a:pt x="4474044" y="713605"/>
                  <a:pt x="4523029" y="664620"/>
                  <a:pt x="4523029" y="604194"/>
                </a:cubicBezTo>
                <a:lnTo>
                  <a:pt x="4523029" y="166560"/>
                </a:lnTo>
                <a:cubicBezTo>
                  <a:pt x="4523029" y="106133"/>
                  <a:pt x="4474044" y="57148"/>
                  <a:pt x="4413617" y="57148"/>
                </a:cubicBezTo>
                <a:close/>
                <a:moveTo>
                  <a:pt x="4737982" y="57147"/>
                </a:moveTo>
                <a:cubicBezTo>
                  <a:pt x="4677555" y="57147"/>
                  <a:pt x="4628570" y="106132"/>
                  <a:pt x="4628570" y="166559"/>
                </a:cubicBezTo>
                <a:lnTo>
                  <a:pt x="4628570" y="604193"/>
                </a:lnTo>
                <a:cubicBezTo>
                  <a:pt x="4628570" y="664620"/>
                  <a:pt x="4677555" y="713605"/>
                  <a:pt x="4737982" y="713605"/>
                </a:cubicBezTo>
                <a:lnTo>
                  <a:pt x="5175616" y="713605"/>
                </a:lnTo>
                <a:cubicBezTo>
                  <a:pt x="5236043" y="713605"/>
                  <a:pt x="5285028" y="664620"/>
                  <a:pt x="5285028" y="604193"/>
                </a:cubicBezTo>
                <a:lnTo>
                  <a:pt x="5285028" y="166559"/>
                </a:lnTo>
                <a:cubicBezTo>
                  <a:pt x="5285028" y="106132"/>
                  <a:pt x="5236043" y="57147"/>
                  <a:pt x="5175616" y="57147"/>
                </a:cubicBezTo>
                <a:close/>
                <a:moveTo>
                  <a:pt x="5499981" y="57147"/>
                </a:moveTo>
                <a:cubicBezTo>
                  <a:pt x="5439554" y="57147"/>
                  <a:pt x="5390569" y="106132"/>
                  <a:pt x="5390569" y="166559"/>
                </a:cubicBezTo>
                <a:lnTo>
                  <a:pt x="5390569" y="604192"/>
                </a:lnTo>
                <a:cubicBezTo>
                  <a:pt x="5390569" y="664620"/>
                  <a:pt x="5439554" y="713605"/>
                  <a:pt x="5499981" y="713605"/>
                </a:cubicBezTo>
                <a:lnTo>
                  <a:pt x="5937615" y="713605"/>
                </a:lnTo>
                <a:cubicBezTo>
                  <a:pt x="5998042" y="713605"/>
                  <a:pt x="6047027" y="664620"/>
                  <a:pt x="6047027" y="604192"/>
                </a:cubicBezTo>
                <a:lnTo>
                  <a:pt x="6047027" y="166559"/>
                </a:lnTo>
                <a:cubicBezTo>
                  <a:pt x="6047027" y="106132"/>
                  <a:pt x="5998042" y="57147"/>
                  <a:pt x="5937615" y="57147"/>
                </a:cubicBezTo>
                <a:close/>
                <a:moveTo>
                  <a:pt x="6261980" y="57146"/>
                </a:moveTo>
                <a:cubicBezTo>
                  <a:pt x="6201553" y="57146"/>
                  <a:pt x="6152568" y="106131"/>
                  <a:pt x="6152568" y="166558"/>
                </a:cubicBezTo>
                <a:lnTo>
                  <a:pt x="6152568" y="604192"/>
                </a:lnTo>
                <a:cubicBezTo>
                  <a:pt x="6152568" y="664619"/>
                  <a:pt x="6201553" y="713604"/>
                  <a:pt x="6261980" y="713604"/>
                </a:cubicBezTo>
                <a:lnTo>
                  <a:pt x="6699614" y="713604"/>
                </a:lnTo>
                <a:cubicBezTo>
                  <a:pt x="6760041" y="713604"/>
                  <a:pt x="6809026" y="664619"/>
                  <a:pt x="6809026" y="604192"/>
                </a:cubicBezTo>
                <a:lnTo>
                  <a:pt x="6809026" y="166558"/>
                </a:lnTo>
                <a:cubicBezTo>
                  <a:pt x="6809026" y="106131"/>
                  <a:pt x="6760041" y="57146"/>
                  <a:pt x="6699614" y="57146"/>
                </a:cubicBezTo>
                <a:close/>
                <a:moveTo>
                  <a:pt x="7023979" y="57146"/>
                </a:moveTo>
                <a:cubicBezTo>
                  <a:pt x="6963552" y="57146"/>
                  <a:pt x="6914567" y="106131"/>
                  <a:pt x="6914567" y="166558"/>
                </a:cubicBezTo>
                <a:lnTo>
                  <a:pt x="6914567" y="604191"/>
                </a:lnTo>
                <a:cubicBezTo>
                  <a:pt x="6914567" y="664618"/>
                  <a:pt x="6963552" y="713604"/>
                  <a:pt x="7023979" y="713604"/>
                </a:cubicBezTo>
                <a:lnTo>
                  <a:pt x="7461613" y="713604"/>
                </a:lnTo>
                <a:cubicBezTo>
                  <a:pt x="7522040" y="713604"/>
                  <a:pt x="7571025" y="664618"/>
                  <a:pt x="7571025" y="604191"/>
                </a:cubicBezTo>
                <a:lnTo>
                  <a:pt x="7571025" y="166558"/>
                </a:lnTo>
                <a:cubicBezTo>
                  <a:pt x="7571025" y="106131"/>
                  <a:pt x="7522040" y="57146"/>
                  <a:pt x="7461613" y="57146"/>
                </a:cubicBezTo>
                <a:close/>
                <a:moveTo>
                  <a:pt x="7778358" y="57145"/>
                </a:moveTo>
                <a:cubicBezTo>
                  <a:pt x="7717931" y="57145"/>
                  <a:pt x="7668946" y="106130"/>
                  <a:pt x="7668946" y="166557"/>
                </a:cubicBezTo>
                <a:lnTo>
                  <a:pt x="7668946" y="604191"/>
                </a:lnTo>
                <a:cubicBezTo>
                  <a:pt x="7668946" y="664618"/>
                  <a:pt x="7717931" y="713603"/>
                  <a:pt x="7778358" y="713603"/>
                </a:cubicBezTo>
                <a:lnTo>
                  <a:pt x="8215992" y="713603"/>
                </a:lnTo>
                <a:cubicBezTo>
                  <a:pt x="8276419" y="713603"/>
                  <a:pt x="8325404" y="664618"/>
                  <a:pt x="8325404" y="604191"/>
                </a:cubicBezTo>
                <a:lnTo>
                  <a:pt x="8325404" y="166557"/>
                </a:lnTo>
                <a:cubicBezTo>
                  <a:pt x="8325404" y="106130"/>
                  <a:pt x="8276419" y="57145"/>
                  <a:pt x="8215992" y="57145"/>
                </a:cubicBezTo>
                <a:close/>
                <a:moveTo>
                  <a:pt x="8540357" y="57145"/>
                </a:moveTo>
                <a:cubicBezTo>
                  <a:pt x="8479930" y="57145"/>
                  <a:pt x="8430945" y="106130"/>
                  <a:pt x="8430945" y="166557"/>
                </a:cubicBezTo>
                <a:lnTo>
                  <a:pt x="8430945" y="604190"/>
                </a:lnTo>
                <a:cubicBezTo>
                  <a:pt x="8430945" y="664617"/>
                  <a:pt x="8479930" y="713603"/>
                  <a:pt x="8540357" y="713603"/>
                </a:cubicBezTo>
                <a:lnTo>
                  <a:pt x="8977991" y="713603"/>
                </a:lnTo>
                <a:cubicBezTo>
                  <a:pt x="9038418" y="713603"/>
                  <a:pt x="9087403" y="664617"/>
                  <a:pt x="9087403" y="604190"/>
                </a:cubicBezTo>
                <a:lnTo>
                  <a:pt x="9087403" y="166557"/>
                </a:lnTo>
                <a:cubicBezTo>
                  <a:pt x="9087403" y="106130"/>
                  <a:pt x="9038418" y="57145"/>
                  <a:pt x="8977991" y="57145"/>
                </a:cubicBezTo>
                <a:close/>
                <a:moveTo>
                  <a:pt x="0" y="0"/>
                </a:moveTo>
                <a:lnTo>
                  <a:pt x="9143989" y="0"/>
                </a:lnTo>
                <a:lnTo>
                  <a:pt x="9143989" y="5143494"/>
                </a:lnTo>
                <a:lnTo>
                  <a:pt x="0" y="514349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107">
            <a:extLst>
              <a:ext uri="{FF2B5EF4-FFF2-40B4-BE49-F238E27FC236}">
                <a16:creationId xmlns:a16="http://schemas.microsoft.com/office/drawing/2014/main" id="{9E4A6F18-4685-4A6F-B536-1A543ADBCDD6}"/>
              </a:ext>
            </a:extLst>
          </p:cNvPr>
          <p:cNvSpPr/>
          <p:nvPr userDrawn="1"/>
        </p:nvSpPr>
        <p:spPr>
          <a:xfrm>
            <a:off x="7545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15">
            <a:extLst>
              <a:ext uri="{FF2B5EF4-FFF2-40B4-BE49-F238E27FC236}">
                <a16:creationId xmlns:a16="http://schemas.microsoft.com/office/drawing/2014/main" id="{B68D77B6-290C-4624-809C-82A987962E61}"/>
              </a:ext>
            </a:extLst>
          </p:cNvPr>
          <p:cNvSpPr/>
          <p:nvPr userDrawn="1"/>
        </p:nvSpPr>
        <p:spPr>
          <a:xfrm>
            <a:off x="7545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7">
            <a:extLst>
              <a:ext uri="{FF2B5EF4-FFF2-40B4-BE49-F238E27FC236}">
                <a16:creationId xmlns:a16="http://schemas.microsoft.com/office/drawing/2014/main" id="{6D6968A4-F5F0-488D-9402-1C348D048774}"/>
              </a:ext>
            </a:extLst>
          </p:cNvPr>
          <p:cNvSpPr/>
          <p:nvPr userDrawn="1"/>
        </p:nvSpPr>
        <p:spPr>
          <a:xfrm>
            <a:off x="75450"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9">
            <a:extLst>
              <a:ext uri="{FF2B5EF4-FFF2-40B4-BE49-F238E27FC236}">
                <a16:creationId xmlns:a16="http://schemas.microsoft.com/office/drawing/2014/main" id="{623A48C7-33F8-4ECD-85BD-9E17918FE87F}"/>
              </a:ext>
            </a:extLst>
          </p:cNvPr>
          <p:cNvSpPr/>
          <p:nvPr userDrawn="1"/>
        </p:nvSpPr>
        <p:spPr>
          <a:xfrm>
            <a:off x="7545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20">
            <a:extLst>
              <a:ext uri="{FF2B5EF4-FFF2-40B4-BE49-F238E27FC236}">
                <a16:creationId xmlns:a16="http://schemas.microsoft.com/office/drawing/2014/main" id="{122D1F2B-CADE-467A-A03F-B764F9682B34}"/>
              </a:ext>
            </a:extLst>
          </p:cNvPr>
          <p:cNvSpPr/>
          <p:nvPr userDrawn="1"/>
        </p:nvSpPr>
        <p:spPr>
          <a:xfrm>
            <a:off x="7545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21">
            <a:extLst>
              <a:ext uri="{FF2B5EF4-FFF2-40B4-BE49-F238E27FC236}">
                <a16:creationId xmlns:a16="http://schemas.microsoft.com/office/drawing/2014/main" id="{E936446B-B995-4147-A8DF-C30BB62F4489}"/>
              </a:ext>
            </a:extLst>
          </p:cNvPr>
          <p:cNvSpPr/>
          <p:nvPr userDrawn="1"/>
        </p:nvSpPr>
        <p:spPr>
          <a:xfrm>
            <a:off x="109144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22">
            <a:extLst>
              <a:ext uri="{FF2B5EF4-FFF2-40B4-BE49-F238E27FC236}">
                <a16:creationId xmlns:a16="http://schemas.microsoft.com/office/drawing/2014/main" id="{F2E13822-E4D0-4316-B900-7C1761AA72B0}"/>
              </a:ext>
            </a:extLst>
          </p:cNvPr>
          <p:cNvSpPr/>
          <p:nvPr userDrawn="1"/>
        </p:nvSpPr>
        <p:spPr>
          <a:xfrm>
            <a:off x="109144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ed Rectangle 123">
            <a:extLst>
              <a:ext uri="{FF2B5EF4-FFF2-40B4-BE49-F238E27FC236}">
                <a16:creationId xmlns:a16="http://schemas.microsoft.com/office/drawing/2014/main" id="{70A10946-2112-4F06-BFC5-185D3CCADF28}"/>
              </a:ext>
            </a:extLst>
          </p:cNvPr>
          <p:cNvSpPr/>
          <p:nvPr userDrawn="1"/>
        </p:nvSpPr>
        <p:spPr>
          <a:xfrm>
            <a:off x="1091448"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24">
            <a:extLst>
              <a:ext uri="{FF2B5EF4-FFF2-40B4-BE49-F238E27FC236}">
                <a16:creationId xmlns:a16="http://schemas.microsoft.com/office/drawing/2014/main" id="{EC368BD6-32E8-479F-9F6D-312482C189FF}"/>
              </a:ext>
            </a:extLst>
          </p:cNvPr>
          <p:cNvSpPr/>
          <p:nvPr userDrawn="1"/>
        </p:nvSpPr>
        <p:spPr>
          <a:xfrm>
            <a:off x="1091448"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27">
            <a:extLst>
              <a:ext uri="{FF2B5EF4-FFF2-40B4-BE49-F238E27FC236}">
                <a16:creationId xmlns:a16="http://schemas.microsoft.com/office/drawing/2014/main" id="{4016A6E5-4DC4-4547-A336-CBB3FE57D8B8}"/>
              </a:ext>
            </a:extLst>
          </p:cNvPr>
          <p:cNvSpPr/>
          <p:nvPr userDrawn="1"/>
        </p:nvSpPr>
        <p:spPr>
          <a:xfrm>
            <a:off x="109144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0" name="Rounded Rectangle 128">
            <a:extLst>
              <a:ext uri="{FF2B5EF4-FFF2-40B4-BE49-F238E27FC236}">
                <a16:creationId xmlns:a16="http://schemas.microsoft.com/office/drawing/2014/main" id="{214F6B6C-FAC4-4008-964D-F39BA060AB9C}"/>
              </a:ext>
            </a:extLst>
          </p:cNvPr>
          <p:cNvSpPr/>
          <p:nvPr userDrawn="1"/>
        </p:nvSpPr>
        <p:spPr>
          <a:xfrm>
            <a:off x="2107447"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130">
            <a:extLst>
              <a:ext uri="{FF2B5EF4-FFF2-40B4-BE49-F238E27FC236}">
                <a16:creationId xmlns:a16="http://schemas.microsoft.com/office/drawing/2014/main" id="{B80210B8-45CA-4C2B-8B11-54B72340AC61}"/>
              </a:ext>
            </a:extLst>
          </p:cNvPr>
          <p:cNvSpPr/>
          <p:nvPr userDrawn="1"/>
        </p:nvSpPr>
        <p:spPr>
          <a:xfrm>
            <a:off x="2107447"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131">
            <a:extLst>
              <a:ext uri="{FF2B5EF4-FFF2-40B4-BE49-F238E27FC236}">
                <a16:creationId xmlns:a16="http://schemas.microsoft.com/office/drawing/2014/main" id="{EA09A500-EC9E-4F9F-9A5B-3D4E19136ABF}"/>
              </a:ext>
            </a:extLst>
          </p:cNvPr>
          <p:cNvSpPr/>
          <p:nvPr userDrawn="1"/>
        </p:nvSpPr>
        <p:spPr>
          <a:xfrm>
            <a:off x="2107447"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3" name="Rounded Rectangle 134">
            <a:extLst>
              <a:ext uri="{FF2B5EF4-FFF2-40B4-BE49-F238E27FC236}">
                <a16:creationId xmlns:a16="http://schemas.microsoft.com/office/drawing/2014/main" id="{1B47BC52-F041-4F4C-81E2-D53249C1CF45}"/>
              </a:ext>
            </a:extLst>
          </p:cNvPr>
          <p:cNvSpPr/>
          <p:nvPr userDrawn="1"/>
        </p:nvSpPr>
        <p:spPr>
          <a:xfrm>
            <a:off x="2107447"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4" name="Rounded Rectangle 135">
            <a:extLst>
              <a:ext uri="{FF2B5EF4-FFF2-40B4-BE49-F238E27FC236}">
                <a16:creationId xmlns:a16="http://schemas.microsoft.com/office/drawing/2014/main" id="{DDFC2D48-ADD1-4338-A047-D6C75925EF55}"/>
              </a:ext>
            </a:extLst>
          </p:cNvPr>
          <p:cNvSpPr/>
          <p:nvPr userDrawn="1"/>
        </p:nvSpPr>
        <p:spPr>
          <a:xfrm>
            <a:off x="312344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Rounded Rectangle 136">
            <a:extLst>
              <a:ext uri="{FF2B5EF4-FFF2-40B4-BE49-F238E27FC236}">
                <a16:creationId xmlns:a16="http://schemas.microsoft.com/office/drawing/2014/main" id="{BA469869-C6EB-4EF2-8AA7-2BF8CF65DA3E}"/>
              </a:ext>
            </a:extLst>
          </p:cNvPr>
          <p:cNvSpPr/>
          <p:nvPr userDrawn="1"/>
        </p:nvSpPr>
        <p:spPr>
          <a:xfrm>
            <a:off x="312344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6" name="Rounded Rectangle 137">
            <a:extLst>
              <a:ext uri="{FF2B5EF4-FFF2-40B4-BE49-F238E27FC236}">
                <a16:creationId xmlns:a16="http://schemas.microsoft.com/office/drawing/2014/main" id="{3D6CB011-AA7E-4577-92AB-3A0A39A12700}"/>
              </a:ext>
            </a:extLst>
          </p:cNvPr>
          <p:cNvSpPr/>
          <p:nvPr userDrawn="1"/>
        </p:nvSpPr>
        <p:spPr>
          <a:xfrm>
            <a:off x="3123446"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7" name="Rounded Rectangle 138">
            <a:extLst>
              <a:ext uri="{FF2B5EF4-FFF2-40B4-BE49-F238E27FC236}">
                <a16:creationId xmlns:a16="http://schemas.microsoft.com/office/drawing/2014/main" id="{A2555640-D43D-45C3-9FC9-C4AFA9C331C5}"/>
              </a:ext>
            </a:extLst>
          </p:cNvPr>
          <p:cNvSpPr/>
          <p:nvPr userDrawn="1"/>
        </p:nvSpPr>
        <p:spPr>
          <a:xfrm>
            <a:off x="312344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8" name="Rounded Rectangle 141">
            <a:extLst>
              <a:ext uri="{FF2B5EF4-FFF2-40B4-BE49-F238E27FC236}">
                <a16:creationId xmlns:a16="http://schemas.microsoft.com/office/drawing/2014/main" id="{99AA426E-CE12-4D38-BB5F-04F22A86E8DA}"/>
              </a:ext>
            </a:extLst>
          </p:cNvPr>
          <p:cNvSpPr/>
          <p:nvPr userDrawn="1"/>
        </p:nvSpPr>
        <p:spPr>
          <a:xfrm>
            <a:off x="312344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Rounded Rectangle 142">
            <a:extLst>
              <a:ext uri="{FF2B5EF4-FFF2-40B4-BE49-F238E27FC236}">
                <a16:creationId xmlns:a16="http://schemas.microsoft.com/office/drawing/2014/main" id="{A2D11B4E-2A70-4C2C-BC7D-07333B3A9367}"/>
              </a:ext>
            </a:extLst>
          </p:cNvPr>
          <p:cNvSpPr/>
          <p:nvPr userDrawn="1"/>
        </p:nvSpPr>
        <p:spPr>
          <a:xfrm>
            <a:off x="4139444"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0" name="Rounded Rectangle 143">
            <a:extLst>
              <a:ext uri="{FF2B5EF4-FFF2-40B4-BE49-F238E27FC236}">
                <a16:creationId xmlns:a16="http://schemas.microsoft.com/office/drawing/2014/main" id="{69870046-5704-4D20-AA07-F0BA1FE6FD80}"/>
              </a:ext>
            </a:extLst>
          </p:cNvPr>
          <p:cNvSpPr/>
          <p:nvPr userDrawn="1"/>
        </p:nvSpPr>
        <p:spPr>
          <a:xfrm>
            <a:off x="4139444"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1" name="Rounded Rectangle 144">
            <a:extLst>
              <a:ext uri="{FF2B5EF4-FFF2-40B4-BE49-F238E27FC236}">
                <a16:creationId xmlns:a16="http://schemas.microsoft.com/office/drawing/2014/main" id="{B5D84C3A-CEE6-4FC3-82BC-5622F71278CF}"/>
              </a:ext>
            </a:extLst>
          </p:cNvPr>
          <p:cNvSpPr/>
          <p:nvPr userDrawn="1"/>
        </p:nvSpPr>
        <p:spPr>
          <a:xfrm>
            <a:off x="4139444"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ed Rectangle 145">
            <a:extLst>
              <a:ext uri="{FF2B5EF4-FFF2-40B4-BE49-F238E27FC236}">
                <a16:creationId xmlns:a16="http://schemas.microsoft.com/office/drawing/2014/main" id="{4545AA47-1DD8-4525-A942-65249E06053E}"/>
              </a:ext>
            </a:extLst>
          </p:cNvPr>
          <p:cNvSpPr/>
          <p:nvPr userDrawn="1"/>
        </p:nvSpPr>
        <p:spPr>
          <a:xfrm>
            <a:off x="4139444"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3" name="Rounded Rectangle 147">
            <a:extLst>
              <a:ext uri="{FF2B5EF4-FFF2-40B4-BE49-F238E27FC236}">
                <a16:creationId xmlns:a16="http://schemas.microsoft.com/office/drawing/2014/main" id="{D7E3D2DB-6319-4023-A42F-A668D1885576}"/>
              </a:ext>
            </a:extLst>
          </p:cNvPr>
          <p:cNvSpPr/>
          <p:nvPr userDrawn="1"/>
        </p:nvSpPr>
        <p:spPr>
          <a:xfrm>
            <a:off x="108128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4" name="Rounded Rectangle 148">
            <a:extLst>
              <a:ext uri="{FF2B5EF4-FFF2-40B4-BE49-F238E27FC236}">
                <a16:creationId xmlns:a16="http://schemas.microsoft.com/office/drawing/2014/main" id="{A2677C5C-E12A-4A21-AD8A-0521FD935253}"/>
              </a:ext>
            </a:extLst>
          </p:cNvPr>
          <p:cNvSpPr/>
          <p:nvPr userDrawn="1"/>
        </p:nvSpPr>
        <p:spPr>
          <a:xfrm>
            <a:off x="4139444"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5" name="Rounded Rectangle 149">
            <a:extLst>
              <a:ext uri="{FF2B5EF4-FFF2-40B4-BE49-F238E27FC236}">
                <a16:creationId xmlns:a16="http://schemas.microsoft.com/office/drawing/2014/main" id="{20E5BEE1-FF5E-4D19-9D83-2A2D950D2CE2}"/>
              </a:ext>
            </a:extLst>
          </p:cNvPr>
          <p:cNvSpPr/>
          <p:nvPr userDrawn="1"/>
        </p:nvSpPr>
        <p:spPr>
          <a:xfrm>
            <a:off x="5155443"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6" name="Rounded Rectangle 150">
            <a:extLst>
              <a:ext uri="{FF2B5EF4-FFF2-40B4-BE49-F238E27FC236}">
                <a16:creationId xmlns:a16="http://schemas.microsoft.com/office/drawing/2014/main" id="{335D1C4A-4443-441F-AFE8-7EE8D509D211}"/>
              </a:ext>
            </a:extLst>
          </p:cNvPr>
          <p:cNvSpPr/>
          <p:nvPr userDrawn="1"/>
        </p:nvSpPr>
        <p:spPr>
          <a:xfrm>
            <a:off x="5155443"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7" name="Rounded Rectangle 151">
            <a:extLst>
              <a:ext uri="{FF2B5EF4-FFF2-40B4-BE49-F238E27FC236}">
                <a16:creationId xmlns:a16="http://schemas.microsoft.com/office/drawing/2014/main" id="{B018F208-9C90-4787-B426-8BC45D682EE3}"/>
              </a:ext>
            </a:extLst>
          </p:cNvPr>
          <p:cNvSpPr/>
          <p:nvPr userDrawn="1"/>
        </p:nvSpPr>
        <p:spPr>
          <a:xfrm>
            <a:off x="5155443"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8" name="Rounded Rectangle 154">
            <a:extLst>
              <a:ext uri="{FF2B5EF4-FFF2-40B4-BE49-F238E27FC236}">
                <a16:creationId xmlns:a16="http://schemas.microsoft.com/office/drawing/2014/main" id="{43106871-86DB-48D0-AFF3-53892C5A85D3}"/>
              </a:ext>
            </a:extLst>
          </p:cNvPr>
          <p:cNvSpPr/>
          <p:nvPr userDrawn="1"/>
        </p:nvSpPr>
        <p:spPr>
          <a:xfrm>
            <a:off x="2107447"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9" name="Rounded Rectangle 155">
            <a:extLst>
              <a:ext uri="{FF2B5EF4-FFF2-40B4-BE49-F238E27FC236}">
                <a16:creationId xmlns:a16="http://schemas.microsoft.com/office/drawing/2014/main" id="{C30220C3-FF98-48E1-ADF7-200395EEDC1D}"/>
              </a:ext>
            </a:extLst>
          </p:cNvPr>
          <p:cNvSpPr/>
          <p:nvPr userDrawn="1"/>
        </p:nvSpPr>
        <p:spPr>
          <a:xfrm>
            <a:off x="5155443"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0" name="Rounded Rectangle 156">
            <a:extLst>
              <a:ext uri="{FF2B5EF4-FFF2-40B4-BE49-F238E27FC236}">
                <a16:creationId xmlns:a16="http://schemas.microsoft.com/office/drawing/2014/main" id="{F92D9658-5D8F-4E72-80E8-E48F804BCD57}"/>
              </a:ext>
            </a:extLst>
          </p:cNvPr>
          <p:cNvSpPr/>
          <p:nvPr userDrawn="1"/>
        </p:nvSpPr>
        <p:spPr>
          <a:xfrm>
            <a:off x="6171442"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1" name="Rounded Rectangle 157">
            <a:extLst>
              <a:ext uri="{FF2B5EF4-FFF2-40B4-BE49-F238E27FC236}">
                <a16:creationId xmlns:a16="http://schemas.microsoft.com/office/drawing/2014/main" id="{2D149099-125D-41FC-9276-A449E801D650}"/>
              </a:ext>
            </a:extLst>
          </p:cNvPr>
          <p:cNvSpPr/>
          <p:nvPr userDrawn="1"/>
        </p:nvSpPr>
        <p:spPr>
          <a:xfrm>
            <a:off x="6171442"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2" name="Rounded Rectangle 158">
            <a:extLst>
              <a:ext uri="{FF2B5EF4-FFF2-40B4-BE49-F238E27FC236}">
                <a16:creationId xmlns:a16="http://schemas.microsoft.com/office/drawing/2014/main" id="{2A3818D5-45D1-4F39-B519-63C64B657A7A}"/>
              </a:ext>
            </a:extLst>
          </p:cNvPr>
          <p:cNvSpPr/>
          <p:nvPr userDrawn="1"/>
        </p:nvSpPr>
        <p:spPr>
          <a:xfrm>
            <a:off x="6171442"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3" name="Rounded Rectangle 161">
            <a:extLst>
              <a:ext uri="{FF2B5EF4-FFF2-40B4-BE49-F238E27FC236}">
                <a16:creationId xmlns:a16="http://schemas.microsoft.com/office/drawing/2014/main" id="{C98E1EFC-58D8-47AE-80BE-58B84EF09515}"/>
              </a:ext>
            </a:extLst>
          </p:cNvPr>
          <p:cNvSpPr/>
          <p:nvPr userDrawn="1"/>
        </p:nvSpPr>
        <p:spPr>
          <a:xfrm>
            <a:off x="6171442"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4" name="Rounded Rectangle 162">
            <a:extLst>
              <a:ext uri="{FF2B5EF4-FFF2-40B4-BE49-F238E27FC236}">
                <a16:creationId xmlns:a16="http://schemas.microsoft.com/office/drawing/2014/main" id="{536C0479-6E34-4557-BB20-675258F078EA}"/>
              </a:ext>
            </a:extLst>
          </p:cNvPr>
          <p:cNvSpPr/>
          <p:nvPr userDrawn="1"/>
        </p:nvSpPr>
        <p:spPr>
          <a:xfrm>
            <a:off x="6171442"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5" name="Rounded Rectangle 163">
            <a:extLst>
              <a:ext uri="{FF2B5EF4-FFF2-40B4-BE49-F238E27FC236}">
                <a16:creationId xmlns:a16="http://schemas.microsoft.com/office/drawing/2014/main" id="{81564C87-7106-4642-A6C1-1E030E3879CB}"/>
              </a:ext>
            </a:extLst>
          </p:cNvPr>
          <p:cNvSpPr/>
          <p:nvPr userDrawn="1"/>
        </p:nvSpPr>
        <p:spPr>
          <a:xfrm>
            <a:off x="718744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6" name="Rounded Rectangle 164">
            <a:extLst>
              <a:ext uri="{FF2B5EF4-FFF2-40B4-BE49-F238E27FC236}">
                <a16:creationId xmlns:a16="http://schemas.microsoft.com/office/drawing/2014/main" id="{374842C4-F89C-496B-B5A8-54D2D8D2C0ED}"/>
              </a:ext>
            </a:extLst>
          </p:cNvPr>
          <p:cNvSpPr/>
          <p:nvPr userDrawn="1"/>
        </p:nvSpPr>
        <p:spPr>
          <a:xfrm>
            <a:off x="718744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7" name="Rounded Rectangle 165">
            <a:extLst>
              <a:ext uri="{FF2B5EF4-FFF2-40B4-BE49-F238E27FC236}">
                <a16:creationId xmlns:a16="http://schemas.microsoft.com/office/drawing/2014/main" id="{D14AD859-9E7F-4C01-BF18-E5803F24E4EE}"/>
              </a:ext>
            </a:extLst>
          </p:cNvPr>
          <p:cNvSpPr/>
          <p:nvPr userDrawn="1"/>
        </p:nvSpPr>
        <p:spPr>
          <a:xfrm>
            <a:off x="718744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8" name="Rounded Rectangle 167">
            <a:extLst>
              <a:ext uri="{FF2B5EF4-FFF2-40B4-BE49-F238E27FC236}">
                <a16:creationId xmlns:a16="http://schemas.microsoft.com/office/drawing/2014/main" id="{E26F2B93-3E76-4B50-B34A-1387554F1130}"/>
              </a:ext>
            </a:extLst>
          </p:cNvPr>
          <p:cNvSpPr/>
          <p:nvPr userDrawn="1"/>
        </p:nvSpPr>
        <p:spPr>
          <a:xfrm>
            <a:off x="75450"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9" name="Rounded Rectangle 168">
            <a:extLst>
              <a:ext uri="{FF2B5EF4-FFF2-40B4-BE49-F238E27FC236}">
                <a16:creationId xmlns:a16="http://schemas.microsoft.com/office/drawing/2014/main" id="{C8FBC93B-F713-490B-9F65-E595AA92EFFF}"/>
              </a:ext>
            </a:extLst>
          </p:cNvPr>
          <p:cNvSpPr/>
          <p:nvPr userDrawn="1"/>
        </p:nvSpPr>
        <p:spPr>
          <a:xfrm>
            <a:off x="718744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0" name="Rounded Rectangle 169">
            <a:extLst>
              <a:ext uri="{FF2B5EF4-FFF2-40B4-BE49-F238E27FC236}">
                <a16:creationId xmlns:a16="http://schemas.microsoft.com/office/drawing/2014/main" id="{53656BAD-DDF2-43E5-A9BB-ADE04B4FE8BF}"/>
              </a:ext>
            </a:extLst>
          </p:cNvPr>
          <p:cNvSpPr/>
          <p:nvPr userDrawn="1"/>
        </p:nvSpPr>
        <p:spPr>
          <a:xfrm>
            <a:off x="718744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1" name="Rounded Rectangle 170">
            <a:extLst>
              <a:ext uri="{FF2B5EF4-FFF2-40B4-BE49-F238E27FC236}">
                <a16:creationId xmlns:a16="http://schemas.microsoft.com/office/drawing/2014/main" id="{61CBB307-E4B6-4BEB-8589-CD576FA879AB}"/>
              </a:ext>
            </a:extLst>
          </p:cNvPr>
          <p:cNvSpPr/>
          <p:nvPr userDrawn="1"/>
        </p:nvSpPr>
        <p:spPr>
          <a:xfrm>
            <a:off x="8203439"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2" name="Rounded Rectangle 171">
            <a:extLst>
              <a:ext uri="{FF2B5EF4-FFF2-40B4-BE49-F238E27FC236}">
                <a16:creationId xmlns:a16="http://schemas.microsoft.com/office/drawing/2014/main" id="{1F2D0354-CE92-4E9F-9B80-5ACE32C92A2F}"/>
              </a:ext>
            </a:extLst>
          </p:cNvPr>
          <p:cNvSpPr/>
          <p:nvPr userDrawn="1"/>
        </p:nvSpPr>
        <p:spPr>
          <a:xfrm>
            <a:off x="8203439"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3" name="Rounded Rectangle 174">
            <a:extLst>
              <a:ext uri="{FF2B5EF4-FFF2-40B4-BE49-F238E27FC236}">
                <a16:creationId xmlns:a16="http://schemas.microsoft.com/office/drawing/2014/main" id="{A1B1588F-CD40-4388-ABBC-93B84BECB424}"/>
              </a:ext>
            </a:extLst>
          </p:cNvPr>
          <p:cNvSpPr/>
          <p:nvPr userDrawn="1"/>
        </p:nvSpPr>
        <p:spPr>
          <a:xfrm>
            <a:off x="108263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4" name="Rounded Rectangle 175">
            <a:extLst>
              <a:ext uri="{FF2B5EF4-FFF2-40B4-BE49-F238E27FC236}">
                <a16:creationId xmlns:a16="http://schemas.microsoft.com/office/drawing/2014/main" id="{FDBD45B7-294D-4EEB-AC06-754C4516601F}"/>
              </a:ext>
            </a:extLst>
          </p:cNvPr>
          <p:cNvSpPr/>
          <p:nvPr userDrawn="1"/>
        </p:nvSpPr>
        <p:spPr>
          <a:xfrm>
            <a:off x="8203439"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5" name="Rounded Rectangle 176">
            <a:extLst>
              <a:ext uri="{FF2B5EF4-FFF2-40B4-BE49-F238E27FC236}">
                <a16:creationId xmlns:a16="http://schemas.microsoft.com/office/drawing/2014/main" id="{A8F4B78E-2569-4313-B6EF-2EB5FC349318}"/>
              </a:ext>
            </a:extLst>
          </p:cNvPr>
          <p:cNvSpPr/>
          <p:nvPr userDrawn="1"/>
        </p:nvSpPr>
        <p:spPr>
          <a:xfrm>
            <a:off x="8203439"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6" name="Rounded Rectangle 177">
            <a:extLst>
              <a:ext uri="{FF2B5EF4-FFF2-40B4-BE49-F238E27FC236}">
                <a16:creationId xmlns:a16="http://schemas.microsoft.com/office/drawing/2014/main" id="{426B3D2F-32B6-4A94-B91B-A3F9E2945161}"/>
              </a:ext>
            </a:extLst>
          </p:cNvPr>
          <p:cNvSpPr/>
          <p:nvPr userDrawn="1"/>
        </p:nvSpPr>
        <p:spPr>
          <a:xfrm>
            <a:off x="921943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7" name="Rounded Rectangle 178">
            <a:extLst>
              <a:ext uri="{FF2B5EF4-FFF2-40B4-BE49-F238E27FC236}">
                <a16:creationId xmlns:a16="http://schemas.microsoft.com/office/drawing/2014/main" id="{BE0378B0-17A0-4791-AFC0-FC4369FC481C}"/>
              </a:ext>
            </a:extLst>
          </p:cNvPr>
          <p:cNvSpPr/>
          <p:nvPr userDrawn="1"/>
        </p:nvSpPr>
        <p:spPr>
          <a:xfrm>
            <a:off x="921943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8" name="Rounded Rectangle 181">
            <a:extLst>
              <a:ext uri="{FF2B5EF4-FFF2-40B4-BE49-F238E27FC236}">
                <a16:creationId xmlns:a16="http://schemas.microsoft.com/office/drawing/2014/main" id="{EE5A9E5F-0D70-49C4-9A1D-C8B5522A3565}"/>
              </a:ext>
            </a:extLst>
          </p:cNvPr>
          <p:cNvSpPr/>
          <p:nvPr userDrawn="1"/>
        </p:nvSpPr>
        <p:spPr>
          <a:xfrm>
            <a:off x="9219438"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9" name="Rounded Rectangle 182">
            <a:extLst>
              <a:ext uri="{FF2B5EF4-FFF2-40B4-BE49-F238E27FC236}">
                <a16:creationId xmlns:a16="http://schemas.microsoft.com/office/drawing/2014/main" id="{8EF6461A-8F97-4C5B-96B9-5BB0CD0A9B41}"/>
              </a:ext>
            </a:extLst>
          </p:cNvPr>
          <p:cNvSpPr/>
          <p:nvPr userDrawn="1"/>
        </p:nvSpPr>
        <p:spPr>
          <a:xfrm>
            <a:off x="921943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0" name="Rounded Rectangle 183">
            <a:extLst>
              <a:ext uri="{FF2B5EF4-FFF2-40B4-BE49-F238E27FC236}">
                <a16:creationId xmlns:a16="http://schemas.microsoft.com/office/drawing/2014/main" id="{5419355D-A2AE-45C3-8291-C5D85ECC25BF}"/>
              </a:ext>
            </a:extLst>
          </p:cNvPr>
          <p:cNvSpPr/>
          <p:nvPr userDrawn="1"/>
        </p:nvSpPr>
        <p:spPr>
          <a:xfrm>
            <a:off x="921943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1" name="Rounded Rectangle 184">
            <a:extLst>
              <a:ext uri="{FF2B5EF4-FFF2-40B4-BE49-F238E27FC236}">
                <a16:creationId xmlns:a16="http://schemas.microsoft.com/office/drawing/2014/main" id="{5BCCE52F-4949-413D-89A1-61ED8C11DF96}"/>
              </a:ext>
            </a:extLst>
          </p:cNvPr>
          <p:cNvSpPr/>
          <p:nvPr userDrawn="1"/>
        </p:nvSpPr>
        <p:spPr>
          <a:xfrm>
            <a:off x="1022527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2" name="Rounded Rectangle 185">
            <a:extLst>
              <a:ext uri="{FF2B5EF4-FFF2-40B4-BE49-F238E27FC236}">
                <a16:creationId xmlns:a16="http://schemas.microsoft.com/office/drawing/2014/main" id="{C88D782C-9563-43DD-A2C4-C1A3A90B5270}"/>
              </a:ext>
            </a:extLst>
          </p:cNvPr>
          <p:cNvSpPr/>
          <p:nvPr userDrawn="1"/>
        </p:nvSpPr>
        <p:spPr>
          <a:xfrm>
            <a:off x="1022527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3" name="Rounded Rectangle 187">
            <a:extLst>
              <a:ext uri="{FF2B5EF4-FFF2-40B4-BE49-F238E27FC236}">
                <a16:creationId xmlns:a16="http://schemas.microsoft.com/office/drawing/2014/main" id="{8961A74C-1CFC-4AF1-B702-54E34103FE2A}"/>
              </a:ext>
            </a:extLst>
          </p:cNvPr>
          <p:cNvSpPr/>
          <p:nvPr userDrawn="1"/>
        </p:nvSpPr>
        <p:spPr>
          <a:xfrm>
            <a:off x="1022527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4" name="Rounded Rectangle 188">
            <a:extLst>
              <a:ext uri="{FF2B5EF4-FFF2-40B4-BE49-F238E27FC236}">
                <a16:creationId xmlns:a16="http://schemas.microsoft.com/office/drawing/2014/main" id="{276F3972-7502-4B81-807F-BB61E49CF919}"/>
              </a:ext>
            </a:extLst>
          </p:cNvPr>
          <p:cNvSpPr/>
          <p:nvPr userDrawn="1"/>
        </p:nvSpPr>
        <p:spPr>
          <a:xfrm>
            <a:off x="1022527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5" name="Rounded Rectangle 189">
            <a:extLst>
              <a:ext uri="{FF2B5EF4-FFF2-40B4-BE49-F238E27FC236}">
                <a16:creationId xmlns:a16="http://schemas.microsoft.com/office/drawing/2014/main" id="{67235AB5-BA8A-428B-9F2D-3B840323C4C0}"/>
              </a:ext>
            </a:extLst>
          </p:cNvPr>
          <p:cNvSpPr/>
          <p:nvPr userDrawn="1"/>
        </p:nvSpPr>
        <p:spPr>
          <a:xfrm>
            <a:off x="10225276"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6" name="Rounded Rectangle 190">
            <a:extLst>
              <a:ext uri="{FF2B5EF4-FFF2-40B4-BE49-F238E27FC236}">
                <a16:creationId xmlns:a16="http://schemas.microsoft.com/office/drawing/2014/main" id="{35A46761-DDF6-46AD-8166-3AF90A39F481}"/>
              </a:ext>
            </a:extLst>
          </p:cNvPr>
          <p:cNvSpPr/>
          <p:nvPr userDrawn="1"/>
        </p:nvSpPr>
        <p:spPr>
          <a:xfrm>
            <a:off x="1022527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7" name="Rounded Rectangle 191">
            <a:extLst>
              <a:ext uri="{FF2B5EF4-FFF2-40B4-BE49-F238E27FC236}">
                <a16:creationId xmlns:a16="http://schemas.microsoft.com/office/drawing/2014/main" id="{D798538F-5E84-4002-AA7F-8F6E52B66B15}"/>
              </a:ext>
            </a:extLst>
          </p:cNvPr>
          <p:cNvSpPr/>
          <p:nvPr userDrawn="1"/>
        </p:nvSpPr>
        <p:spPr>
          <a:xfrm>
            <a:off x="11241275"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8" name="Rounded Rectangle 194">
            <a:extLst>
              <a:ext uri="{FF2B5EF4-FFF2-40B4-BE49-F238E27FC236}">
                <a16:creationId xmlns:a16="http://schemas.microsoft.com/office/drawing/2014/main" id="{65F76ACF-A48D-4119-949B-D8AC22C20DCB}"/>
              </a:ext>
            </a:extLst>
          </p:cNvPr>
          <p:cNvSpPr/>
          <p:nvPr userDrawn="1"/>
        </p:nvSpPr>
        <p:spPr>
          <a:xfrm>
            <a:off x="11241275"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9" name="Rounded Rectangle 195">
            <a:extLst>
              <a:ext uri="{FF2B5EF4-FFF2-40B4-BE49-F238E27FC236}">
                <a16:creationId xmlns:a16="http://schemas.microsoft.com/office/drawing/2014/main" id="{5A5556BF-BB76-47CE-BFB4-9B4CB7F9ADC6}"/>
              </a:ext>
            </a:extLst>
          </p:cNvPr>
          <p:cNvSpPr/>
          <p:nvPr userDrawn="1"/>
        </p:nvSpPr>
        <p:spPr>
          <a:xfrm>
            <a:off x="11241275"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0" name="Rounded Rectangle 196">
            <a:extLst>
              <a:ext uri="{FF2B5EF4-FFF2-40B4-BE49-F238E27FC236}">
                <a16:creationId xmlns:a16="http://schemas.microsoft.com/office/drawing/2014/main" id="{DA1DB141-D536-4521-BE40-48E1E4638111}"/>
              </a:ext>
            </a:extLst>
          </p:cNvPr>
          <p:cNvSpPr/>
          <p:nvPr userDrawn="1"/>
        </p:nvSpPr>
        <p:spPr>
          <a:xfrm>
            <a:off x="11241275"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1" name="Rounded Rectangle 197">
            <a:extLst>
              <a:ext uri="{FF2B5EF4-FFF2-40B4-BE49-F238E27FC236}">
                <a16:creationId xmlns:a16="http://schemas.microsoft.com/office/drawing/2014/main" id="{6086801B-3789-47D4-96E8-2FF67DD93480}"/>
              </a:ext>
            </a:extLst>
          </p:cNvPr>
          <p:cNvSpPr/>
          <p:nvPr userDrawn="1"/>
        </p:nvSpPr>
        <p:spPr>
          <a:xfrm>
            <a:off x="11241275"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2" name="Rounded Rectangle 200">
            <a:extLst>
              <a:ext uri="{FF2B5EF4-FFF2-40B4-BE49-F238E27FC236}">
                <a16:creationId xmlns:a16="http://schemas.microsoft.com/office/drawing/2014/main" id="{950F4795-998E-4804-9980-F56775937DCE}"/>
              </a:ext>
            </a:extLst>
          </p:cNvPr>
          <p:cNvSpPr/>
          <p:nvPr userDrawn="1"/>
        </p:nvSpPr>
        <p:spPr>
          <a:xfrm>
            <a:off x="7545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3" name="Rounded Rectangle 201">
            <a:extLst>
              <a:ext uri="{FF2B5EF4-FFF2-40B4-BE49-F238E27FC236}">
                <a16:creationId xmlns:a16="http://schemas.microsoft.com/office/drawing/2014/main" id="{315BF297-700E-4E3B-8476-B09CE95A6394}"/>
              </a:ext>
            </a:extLst>
          </p:cNvPr>
          <p:cNvSpPr/>
          <p:nvPr userDrawn="1"/>
        </p:nvSpPr>
        <p:spPr>
          <a:xfrm>
            <a:off x="2107447"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4" name="Rounded Rectangle 202">
            <a:extLst>
              <a:ext uri="{FF2B5EF4-FFF2-40B4-BE49-F238E27FC236}">
                <a16:creationId xmlns:a16="http://schemas.microsoft.com/office/drawing/2014/main" id="{833F4F8A-0223-4D7B-91C9-642988077E5C}"/>
              </a:ext>
            </a:extLst>
          </p:cNvPr>
          <p:cNvSpPr/>
          <p:nvPr userDrawn="1"/>
        </p:nvSpPr>
        <p:spPr>
          <a:xfrm>
            <a:off x="1081290" y="1048731"/>
            <a:ext cx="4959592" cy="875277"/>
          </a:xfrm>
          <a:prstGeom prst="roundRect">
            <a:avLst>
              <a:gd name="adj" fmla="val 933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0" tIns="60960" rIns="60960" bIns="6096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sp>
        <p:nvSpPr>
          <p:cNvPr id="75" name="Rounded Rectangle 70">
            <a:extLst>
              <a:ext uri="{FF2B5EF4-FFF2-40B4-BE49-F238E27FC236}">
                <a16:creationId xmlns:a16="http://schemas.microsoft.com/office/drawing/2014/main" id="{A385A263-593F-4935-9569-D50DF3F784D7}"/>
              </a:ext>
            </a:extLst>
          </p:cNvPr>
          <p:cNvSpPr/>
          <p:nvPr userDrawn="1"/>
        </p:nvSpPr>
        <p:spPr>
          <a:xfrm>
            <a:off x="7187441" y="4933992"/>
            <a:ext cx="4929112"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D100">
                  <a:lumMod val="50000"/>
                </a:srgbClr>
              </a:solidFill>
              <a:effectLst/>
              <a:uLnTx/>
              <a:uFillTx/>
              <a:latin typeface="Arial" panose="020B0604020202020204" pitchFamily="34" charset="0"/>
              <a:ea typeface="+mn-ea"/>
              <a:cs typeface="Arial" panose="020B0604020202020204" pitchFamily="34" charset="0"/>
            </a:endParaRPr>
          </a:p>
        </p:txBody>
      </p:sp>
      <p:pic>
        <p:nvPicPr>
          <p:cNvPr id="76" name="Picture 8" descr="Image result for un economic commission for africa&quot;">
            <a:extLst>
              <a:ext uri="{FF2B5EF4-FFF2-40B4-BE49-F238E27FC236}">
                <a16:creationId xmlns:a16="http://schemas.microsoft.com/office/drawing/2014/main" id="{F52C486C-CBAC-456E-BA8F-11CF2028C41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154032" y="1277848"/>
            <a:ext cx="3685833" cy="446332"/>
          </a:xfrm>
          <a:prstGeom prst="rect">
            <a:avLst/>
          </a:prstGeom>
          <a:noFill/>
          <a:extLst>
            <a:ext uri="{909E8E84-426E-40DD-AFC4-6F175D3DCCD1}">
              <a14:hiddenFill xmlns:a14="http://schemas.microsoft.com/office/drawing/2010/main">
                <a:solidFill>
                  <a:srgbClr val="FFFFFF"/>
                </a:solidFill>
              </a14:hiddenFill>
            </a:ext>
          </a:extLst>
        </p:spPr>
      </p:pic>
      <p:sp>
        <p:nvSpPr>
          <p:cNvPr id="77" name="Rounded Rectangle 70">
            <a:extLst>
              <a:ext uri="{FF2B5EF4-FFF2-40B4-BE49-F238E27FC236}">
                <a16:creationId xmlns:a16="http://schemas.microsoft.com/office/drawing/2014/main" id="{555BA764-B543-4486-A548-EA95A6C095BC}"/>
              </a:ext>
            </a:extLst>
          </p:cNvPr>
          <p:cNvSpPr/>
          <p:nvPr userDrawn="1"/>
        </p:nvSpPr>
        <p:spPr>
          <a:xfrm>
            <a:off x="7177281" y="5906521"/>
            <a:ext cx="4929112"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lvl="0" algn="r">
              <a:defRPr/>
            </a:pPr>
            <a:endParaRPr kumimoji="0" lang="en-GB" sz="1400"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pic>
        <p:nvPicPr>
          <p:cNvPr id="78" name="Picture 77">
            <a:extLst>
              <a:ext uri="{FF2B5EF4-FFF2-40B4-BE49-F238E27FC236}">
                <a16:creationId xmlns:a16="http://schemas.microsoft.com/office/drawing/2014/main" id="{A96BC38A-DCDC-4DAE-AB51-6CC15108356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048078" y="1222013"/>
            <a:ext cx="840435" cy="530973"/>
          </a:xfrm>
          <a:prstGeom prst="rect">
            <a:avLst/>
          </a:prstGeom>
        </p:spPr>
      </p:pic>
      <p:sp>
        <p:nvSpPr>
          <p:cNvPr id="80" name="Title 1">
            <a:extLst>
              <a:ext uri="{FF2B5EF4-FFF2-40B4-BE49-F238E27FC236}">
                <a16:creationId xmlns:a16="http://schemas.microsoft.com/office/drawing/2014/main" id="{E305DF57-8696-4983-920B-CC602C3DF060}"/>
              </a:ext>
            </a:extLst>
          </p:cNvPr>
          <p:cNvSpPr>
            <a:spLocks noGrp="1"/>
          </p:cNvSpPr>
          <p:nvPr>
            <p:ph type="ctrTitle"/>
          </p:nvPr>
        </p:nvSpPr>
        <p:spPr>
          <a:xfrm>
            <a:off x="7187440" y="5067016"/>
            <a:ext cx="4918952" cy="609227"/>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lvl1pPr>
              <a:defRPr kumimoji="0" lang="en-US" sz="2400" b="1" i="0" u="none" strike="noStrike" cap="none" spc="0" normalizeH="0" baseline="0">
                <a:ln>
                  <a:noFill/>
                </a:ln>
                <a:solidFill>
                  <a:srgbClr val="FFD100">
                    <a:lumMod val="50000"/>
                  </a:srgbClr>
                </a:solidFill>
                <a:effectLst/>
                <a:uLnTx/>
                <a:uFillTx/>
                <a:latin typeface="Arial" panose="020B0604020202020204" pitchFamily="34" charset="0"/>
                <a:ea typeface="+mn-ea"/>
                <a:cs typeface="Arial" panose="020B0604020202020204" pitchFamily="34" charset="0"/>
              </a:defRPr>
            </a:lvl1pPr>
          </a:lstStyle>
          <a:p>
            <a:pPr marL="0" marR="0" lvl="0" indent="0" algn="r" fontAlgn="auto">
              <a:lnSpc>
                <a:spcPct val="100000"/>
              </a:lnSpc>
              <a:spcBef>
                <a:spcPts val="0"/>
              </a:spcBef>
              <a:spcAft>
                <a:spcPts val="0"/>
              </a:spcAft>
              <a:buClrTx/>
              <a:buSzTx/>
              <a:buFontTx/>
              <a:tabLst/>
            </a:pPr>
            <a:r>
              <a:rPr lang="en-US" dirty="0"/>
              <a:t>Click to edit Master title style</a:t>
            </a:r>
          </a:p>
        </p:txBody>
      </p:sp>
      <p:sp>
        <p:nvSpPr>
          <p:cNvPr id="81" name="Subtitle 2">
            <a:extLst>
              <a:ext uri="{FF2B5EF4-FFF2-40B4-BE49-F238E27FC236}">
                <a16:creationId xmlns:a16="http://schemas.microsoft.com/office/drawing/2014/main" id="{02D0B386-2282-4FF2-9B2A-FEEDFEB12192}"/>
              </a:ext>
            </a:extLst>
          </p:cNvPr>
          <p:cNvSpPr>
            <a:spLocks noGrp="1"/>
          </p:cNvSpPr>
          <p:nvPr>
            <p:ph type="subTitle" idx="1"/>
          </p:nvPr>
        </p:nvSpPr>
        <p:spPr>
          <a:xfrm>
            <a:off x="7187440" y="6004193"/>
            <a:ext cx="4918952" cy="772744"/>
          </a:xfrm>
        </p:spPr>
        <p:txBody>
          <a:bodyPr>
            <a:normAutofit/>
          </a:bodyPr>
          <a:lstStyle>
            <a:lvl1pPr marL="0" indent="0" algn="r">
              <a:buNone/>
              <a:defRPr kumimoji="0" lang="en-US" sz="1600" b="1" i="0" u="none" strike="noStrike" kern="1200" cap="none" spc="0" normalizeH="0" baseline="0" dirty="0">
                <a:ln>
                  <a:noFill/>
                </a:ln>
                <a:solidFill>
                  <a:srgbClr val="133C8B"/>
                </a:solidFill>
                <a:effectLst/>
                <a:uLnTx/>
                <a:uFillTx/>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1756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8CAD78-3B11-475A-A438-4CF2A39118AD}"/>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62A8B711-89BB-4235-B878-27FA41EDFD62}"/>
              </a:ext>
            </a:extLst>
          </p:cNvPr>
          <p:cNvSpPr>
            <a:spLocks noGrp="1"/>
          </p:cNvSpPr>
          <p:nvPr>
            <p:ph type="ctrTitle"/>
          </p:nvPr>
        </p:nvSpPr>
        <p:spPr>
          <a:xfrm>
            <a:off x="1524000" y="1857226"/>
            <a:ext cx="9144000" cy="1571774"/>
          </a:xfrm>
        </p:spPr>
        <p:txBody>
          <a:bodyPr anchor="b">
            <a:normAutofit/>
          </a:bodyPr>
          <a:lstStyle>
            <a:lvl1pPr algn="ctr">
              <a:defRPr sz="5400" b="1">
                <a:solidFill>
                  <a:srgbClr val="344085"/>
                </a:solidFill>
              </a:defRPr>
            </a:lvl1pPr>
          </a:lstStyle>
          <a:p>
            <a:r>
              <a:rPr lang="en-US" dirty="0"/>
              <a:t>Click to edit Master title style</a:t>
            </a:r>
          </a:p>
        </p:txBody>
      </p:sp>
      <p:sp>
        <p:nvSpPr>
          <p:cNvPr id="3" name="Subtitle 2">
            <a:extLst>
              <a:ext uri="{FF2B5EF4-FFF2-40B4-BE49-F238E27FC236}">
                <a16:creationId xmlns:a16="http://schemas.microsoft.com/office/drawing/2014/main" id="{E4E77EA1-61EE-4732-B453-669C8FB2F6A4}"/>
              </a:ext>
            </a:extLst>
          </p:cNvPr>
          <p:cNvSpPr>
            <a:spLocks noGrp="1"/>
          </p:cNvSpPr>
          <p:nvPr>
            <p:ph type="subTitle" idx="1"/>
          </p:nvPr>
        </p:nvSpPr>
        <p:spPr>
          <a:xfrm>
            <a:off x="1524000" y="3556947"/>
            <a:ext cx="9144000" cy="639456"/>
          </a:xfrm>
        </p:spPr>
        <p:txBody>
          <a:bodyPr>
            <a:normAutofit/>
          </a:bodyPr>
          <a:lstStyle>
            <a:lvl1pPr marL="0" indent="0" algn="ctr">
              <a:buNone/>
              <a:defRPr sz="32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07AFAF2-A8F9-49FC-86D3-9BEDB0A3855C}"/>
              </a:ext>
            </a:extLst>
          </p:cNvPr>
          <p:cNvSpPr>
            <a:spLocks noGrp="1"/>
          </p:cNvSpPr>
          <p:nvPr>
            <p:ph type="dt" sz="half" idx="10"/>
          </p:nvPr>
        </p:nvSpPr>
        <p:spPr/>
        <p:txBody>
          <a:bodyPr/>
          <a:lstStyle/>
          <a:p>
            <a:fld id="{895CCF58-98CC-425C-A4EB-C90C2473AAB3}" type="datetimeFigureOut">
              <a:rPr lang="en-US" smtClean="0"/>
              <a:t>10/16/2024</a:t>
            </a:fld>
            <a:endParaRPr lang="en-US"/>
          </a:p>
        </p:txBody>
      </p:sp>
      <p:sp>
        <p:nvSpPr>
          <p:cNvPr id="5" name="Footer Placeholder 4">
            <a:extLst>
              <a:ext uri="{FF2B5EF4-FFF2-40B4-BE49-F238E27FC236}">
                <a16:creationId xmlns:a16="http://schemas.microsoft.com/office/drawing/2014/main" id="{F9B83A50-A07F-4073-BE21-9F3A6062DA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7F856C-CC7B-4D09-B172-5E7ECFB38C82}"/>
              </a:ext>
            </a:extLst>
          </p:cNvPr>
          <p:cNvSpPr>
            <a:spLocks noGrp="1"/>
          </p:cNvSpPr>
          <p:nvPr>
            <p:ph type="sldNum" sz="quarter" idx="12"/>
          </p:nvPr>
        </p:nvSpPr>
        <p:spPr/>
        <p:txBody>
          <a:bodyPr/>
          <a:lstStyle/>
          <a:p>
            <a:fld id="{669CF414-0634-4E5D-9077-D58D470BFA39}" type="slidenum">
              <a:rPr lang="en-US" smtClean="0"/>
              <a:t>‹N°›</a:t>
            </a:fld>
            <a:endParaRPr lang="en-US"/>
          </a:p>
        </p:txBody>
      </p:sp>
      <p:pic>
        <p:nvPicPr>
          <p:cNvPr id="8" name="Picture 7">
            <a:extLst>
              <a:ext uri="{FF2B5EF4-FFF2-40B4-BE49-F238E27FC236}">
                <a16:creationId xmlns:a16="http://schemas.microsoft.com/office/drawing/2014/main" id="{1A672EF7-D8CC-49E9-B099-1442D2B05D0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770401" y="136525"/>
            <a:ext cx="1166798" cy="737163"/>
          </a:xfrm>
          <a:prstGeom prst="rect">
            <a:avLst/>
          </a:prstGeom>
        </p:spPr>
      </p:pic>
      <p:pic>
        <p:nvPicPr>
          <p:cNvPr id="9" name="Picture 8" descr="A close up of a logo&#10;&#10;Description automatically generated">
            <a:extLst>
              <a:ext uri="{FF2B5EF4-FFF2-40B4-BE49-F238E27FC236}">
                <a16:creationId xmlns:a16="http://schemas.microsoft.com/office/drawing/2014/main" id="{746DFC1A-BD78-4B8B-8875-BA5CB270C31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97125" y="433950"/>
            <a:ext cx="3282075" cy="378701"/>
          </a:xfrm>
          <a:prstGeom prst="rect">
            <a:avLst/>
          </a:prstGeom>
        </p:spPr>
      </p:pic>
    </p:spTree>
    <p:extLst>
      <p:ext uri="{BB962C8B-B14F-4D97-AF65-F5344CB8AC3E}">
        <p14:creationId xmlns:p14="http://schemas.microsoft.com/office/powerpoint/2010/main" val="250042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6A8F9-4943-4376-8F21-EECCBA8C83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8F4922-77C0-40EE-B42D-8430927537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91D69-2581-4399-9136-BBB66A52B4E8}"/>
              </a:ext>
            </a:extLst>
          </p:cNvPr>
          <p:cNvSpPr>
            <a:spLocks noGrp="1"/>
          </p:cNvSpPr>
          <p:nvPr>
            <p:ph type="dt" sz="half" idx="10"/>
          </p:nvPr>
        </p:nvSpPr>
        <p:spPr/>
        <p:txBody>
          <a:bodyPr/>
          <a:lstStyle/>
          <a:p>
            <a:fld id="{895CCF58-98CC-425C-A4EB-C90C2473AAB3}" type="datetimeFigureOut">
              <a:rPr lang="en-US" smtClean="0"/>
              <a:t>10/16/2024</a:t>
            </a:fld>
            <a:endParaRPr lang="en-US"/>
          </a:p>
        </p:txBody>
      </p:sp>
      <p:sp>
        <p:nvSpPr>
          <p:cNvPr id="5" name="Footer Placeholder 4">
            <a:extLst>
              <a:ext uri="{FF2B5EF4-FFF2-40B4-BE49-F238E27FC236}">
                <a16:creationId xmlns:a16="http://schemas.microsoft.com/office/drawing/2014/main" id="{4BC0CEB2-AE29-4BDB-976C-8C1918E65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44394-3F4C-49D7-AA2A-71496A42E539}"/>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530554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E2BB-2D6B-43D9-99DE-EC43A85060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01C85F-7295-42A9-A750-300F202A7F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CD806C-A8B9-4208-8C34-6E1BC28F547F}"/>
              </a:ext>
            </a:extLst>
          </p:cNvPr>
          <p:cNvSpPr>
            <a:spLocks noGrp="1"/>
          </p:cNvSpPr>
          <p:nvPr>
            <p:ph type="dt" sz="half" idx="10"/>
          </p:nvPr>
        </p:nvSpPr>
        <p:spPr/>
        <p:txBody>
          <a:bodyPr/>
          <a:lstStyle/>
          <a:p>
            <a:fld id="{895CCF58-98CC-425C-A4EB-C90C2473AAB3}" type="datetimeFigureOut">
              <a:rPr lang="en-US" smtClean="0"/>
              <a:t>10/16/2024</a:t>
            </a:fld>
            <a:endParaRPr lang="en-US"/>
          </a:p>
        </p:txBody>
      </p:sp>
      <p:sp>
        <p:nvSpPr>
          <p:cNvPr id="5" name="Footer Placeholder 4">
            <a:extLst>
              <a:ext uri="{FF2B5EF4-FFF2-40B4-BE49-F238E27FC236}">
                <a16:creationId xmlns:a16="http://schemas.microsoft.com/office/drawing/2014/main" id="{BAEE352A-0BA2-4F6A-A4B6-82828B300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F50B8-A6A4-4032-85BB-834F02B913BF}"/>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2150669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1A55CE-FF44-4778-BBF3-D3ACF54D6D55}"/>
              </a:ext>
            </a:extLst>
          </p:cNvPr>
          <p:cNvSpPr/>
          <p:nvPr userDrawn="1"/>
        </p:nvSpPr>
        <p:spPr>
          <a:xfrm>
            <a:off x="150420" y="136524"/>
            <a:ext cx="11891160" cy="643766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4576745-A9A3-4C9E-8B60-F791DA717881}"/>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F12BB7-A2C7-46D7-A949-B91029E5C700}"/>
              </a:ext>
            </a:extLst>
          </p:cNvPr>
          <p:cNvSpPr>
            <a:spLocks noGrp="1"/>
          </p:cNvSpPr>
          <p:nvPr>
            <p:ph type="title"/>
          </p:nvPr>
        </p:nvSpPr>
        <p:spPr>
          <a:xfrm>
            <a:off x="370113" y="365125"/>
            <a:ext cx="2991585" cy="4912269"/>
          </a:xfrm>
        </p:spPr>
        <p:txBody>
          <a:bodyPr>
            <a:normAutofit/>
          </a:bodyPr>
          <a:lstStyle>
            <a:lvl1pPr algn="r">
              <a:defRPr sz="4000" b="1">
                <a:solidFill>
                  <a:srgbClr val="1C3867"/>
                </a:solidFill>
                <a:latin typeface="+mn-lt"/>
              </a:defRPr>
            </a:lvl1pPr>
          </a:lstStyle>
          <a:p>
            <a:r>
              <a:rPr lang="en-US" dirty="0"/>
              <a:t>Click to edit Master title style</a:t>
            </a:r>
          </a:p>
        </p:txBody>
      </p:sp>
      <p:sp>
        <p:nvSpPr>
          <p:cNvPr id="4" name="Content Placeholder 3">
            <a:extLst>
              <a:ext uri="{FF2B5EF4-FFF2-40B4-BE49-F238E27FC236}">
                <a16:creationId xmlns:a16="http://schemas.microsoft.com/office/drawing/2014/main" id="{0CF26276-9716-481F-A820-63977B24215A}"/>
              </a:ext>
            </a:extLst>
          </p:cNvPr>
          <p:cNvSpPr>
            <a:spLocks noGrp="1"/>
          </p:cNvSpPr>
          <p:nvPr>
            <p:ph sz="half" idx="2"/>
          </p:nvPr>
        </p:nvSpPr>
        <p:spPr>
          <a:xfrm>
            <a:off x="4020788" y="365125"/>
            <a:ext cx="7801098" cy="5811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94B121D-96DE-4C4F-9808-3E6EA0993AFE}"/>
              </a:ext>
            </a:extLst>
          </p:cNvPr>
          <p:cNvSpPr>
            <a:spLocks noGrp="1"/>
          </p:cNvSpPr>
          <p:nvPr>
            <p:ph type="dt" sz="half" idx="10"/>
          </p:nvPr>
        </p:nvSpPr>
        <p:spPr/>
        <p:txBody>
          <a:bodyPr/>
          <a:lstStyle/>
          <a:p>
            <a:fld id="{895CCF58-98CC-425C-A4EB-C90C2473AAB3}" type="datetimeFigureOut">
              <a:rPr lang="en-US" smtClean="0"/>
              <a:t>10/16/2024</a:t>
            </a:fld>
            <a:endParaRPr lang="en-US"/>
          </a:p>
        </p:txBody>
      </p:sp>
      <p:sp>
        <p:nvSpPr>
          <p:cNvPr id="6" name="Footer Placeholder 5">
            <a:extLst>
              <a:ext uri="{FF2B5EF4-FFF2-40B4-BE49-F238E27FC236}">
                <a16:creationId xmlns:a16="http://schemas.microsoft.com/office/drawing/2014/main" id="{748A8748-8E9C-4E0D-BB05-6AC233AA0E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5A3C87-938B-4CE6-A2C5-54E8B58EE057}"/>
              </a:ext>
            </a:extLst>
          </p:cNvPr>
          <p:cNvSpPr>
            <a:spLocks noGrp="1"/>
          </p:cNvSpPr>
          <p:nvPr>
            <p:ph type="sldNum" sz="quarter" idx="12"/>
          </p:nvPr>
        </p:nvSpPr>
        <p:spPr/>
        <p:txBody>
          <a:bodyPr/>
          <a:lstStyle/>
          <a:p>
            <a:fld id="{669CF414-0634-4E5D-9077-D58D470BFA39}" type="slidenum">
              <a:rPr lang="en-US" smtClean="0"/>
              <a:t>‹N°›</a:t>
            </a:fld>
            <a:endParaRPr lang="en-US"/>
          </a:p>
        </p:txBody>
      </p:sp>
      <p:pic>
        <p:nvPicPr>
          <p:cNvPr id="8" name="Content Placeholder 4">
            <a:extLst>
              <a:ext uri="{FF2B5EF4-FFF2-40B4-BE49-F238E27FC236}">
                <a16:creationId xmlns:a16="http://schemas.microsoft.com/office/drawing/2014/main" id="{55BF4DA8-E31C-44DA-81A9-B9C017822D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3217" y="6513362"/>
            <a:ext cx="8038783" cy="344638"/>
          </a:xfrm>
          <a:prstGeom prst="rect">
            <a:avLst/>
          </a:prstGeom>
        </p:spPr>
      </p:pic>
      <p:cxnSp>
        <p:nvCxnSpPr>
          <p:cNvPr id="12" name="Straight Connector 11">
            <a:extLst>
              <a:ext uri="{FF2B5EF4-FFF2-40B4-BE49-F238E27FC236}">
                <a16:creationId xmlns:a16="http://schemas.microsoft.com/office/drawing/2014/main" id="{CAFABA51-0E17-4B34-ADF7-D43CC38C243F}"/>
              </a:ext>
            </a:extLst>
          </p:cNvPr>
          <p:cNvCxnSpPr/>
          <p:nvPr userDrawn="1"/>
        </p:nvCxnSpPr>
        <p:spPr>
          <a:xfrm>
            <a:off x="3581400" y="705395"/>
            <a:ext cx="0" cy="4232365"/>
          </a:xfrm>
          <a:prstGeom prst="line">
            <a:avLst/>
          </a:prstGeom>
          <a:ln>
            <a:solidFill>
              <a:srgbClr val="1C3867"/>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automatically generated">
            <a:extLst>
              <a:ext uri="{FF2B5EF4-FFF2-40B4-BE49-F238E27FC236}">
                <a16:creationId xmlns:a16="http://schemas.microsoft.com/office/drawing/2014/main" id="{E49E43B2-87E4-440D-BA9D-C586B659FF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6208" y="6576704"/>
            <a:ext cx="1959391" cy="226084"/>
          </a:xfrm>
          <a:prstGeom prst="rect">
            <a:avLst/>
          </a:prstGeom>
        </p:spPr>
      </p:pic>
    </p:spTree>
    <p:extLst>
      <p:ext uri="{BB962C8B-B14F-4D97-AF65-F5344CB8AC3E}">
        <p14:creationId xmlns:p14="http://schemas.microsoft.com/office/powerpoint/2010/main" val="2313788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B18FFCF-25C0-4B22-BBFB-638F764194D1}"/>
              </a:ext>
            </a:extLst>
          </p:cNvPr>
          <p:cNvSpPr/>
          <p:nvPr userDrawn="1"/>
        </p:nvSpPr>
        <p:spPr>
          <a:xfrm flipV="1">
            <a:off x="0" y="1"/>
            <a:ext cx="12192000" cy="7417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959502-B620-4FD9-B9FA-7FCC347CE89A}"/>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0ED37782-2732-4C14-8D10-E3C13438FB39}"/>
              </a:ext>
            </a:extLst>
          </p:cNvPr>
          <p:cNvSpPr>
            <a:spLocks noGrp="1"/>
          </p:cNvSpPr>
          <p:nvPr>
            <p:ph type="title"/>
          </p:nvPr>
        </p:nvSpPr>
        <p:spPr>
          <a:xfrm>
            <a:off x="370113" y="133655"/>
            <a:ext cx="11451773" cy="585746"/>
          </a:xfrm>
        </p:spPr>
        <p:txBody>
          <a:bodyPr>
            <a:noAutofit/>
          </a:bodyPr>
          <a:lstStyle>
            <a:lvl1pPr algn="l">
              <a:defRPr sz="3200" b="1">
                <a:solidFill>
                  <a:srgbClr val="1C3867"/>
                </a:solidFill>
                <a:latin typeface="+mn-lt"/>
              </a:defRPr>
            </a:lvl1pPr>
          </a:lstStyle>
          <a:p>
            <a:r>
              <a:rPr lang="en-US" dirty="0"/>
              <a:t>Click to edit Master title style</a:t>
            </a:r>
          </a:p>
        </p:txBody>
      </p:sp>
      <p:sp>
        <p:nvSpPr>
          <p:cNvPr id="13" name="Content Placeholder 3">
            <a:extLst>
              <a:ext uri="{FF2B5EF4-FFF2-40B4-BE49-F238E27FC236}">
                <a16:creationId xmlns:a16="http://schemas.microsoft.com/office/drawing/2014/main" id="{A77A157A-9640-445A-8D94-E5020C4A9623}"/>
              </a:ext>
            </a:extLst>
          </p:cNvPr>
          <p:cNvSpPr>
            <a:spLocks noGrp="1"/>
          </p:cNvSpPr>
          <p:nvPr>
            <p:ph sz="half" idx="2"/>
          </p:nvPr>
        </p:nvSpPr>
        <p:spPr>
          <a:xfrm>
            <a:off x="370113" y="898789"/>
            <a:ext cx="11451773" cy="5278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4">
            <a:extLst>
              <a:ext uri="{FF2B5EF4-FFF2-40B4-BE49-F238E27FC236}">
                <a16:creationId xmlns:a16="http://schemas.microsoft.com/office/drawing/2014/main" id="{DE5C3CE9-736D-4E14-94DF-637D3F96B4A5}"/>
              </a:ext>
            </a:extLst>
          </p:cNvPr>
          <p:cNvSpPr>
            <a:spLocks noGrp="1"/>
          </p:cNvSpPr>
          <p:nvPr>
            <p:ph type="dt" sz="half" idx="10"/>
          </p:nvPr>
        </p:nvSpPr>
        <p:spPr>
          <a:xfrm>
            <a:off x="838200" y="6356350"/>
            <a:ext cx="2743200" cy="365125"/>
          </a:xfrm>
        </p:spPr>
        <p:txBody>
          <a:bodyPr/>
          <a:lstStyle/>
          <a:p>
            <a:fld id="{895CCF58-98CC-425C-A4EB-C90C2473AAB3}" type="datetimeFigureOut">
              <a:rPr lang="en-US" smtClean="0"/>
              <a:t>10/16/2024</a:t>
            </a:fld>
            <a:endParaRPr lang="en-US"/>
          </a:p>
        </p:txBody>
      </p:sp>
      <p:sp>
        <p:nvSpPr>
          <p:cNvPr id="15" name="Footer Placeholder 5">
            <a:extLst>
              <a:ext uri="{FF2B5EF4-FFF2-40B4-BE49-F238E27FC236}">
                <a16:creationId xmlns:a16="http://schemas.microsoft.com/office/drawing/2014/main" id="{B2A325F5-E8C4-431A-AC3C-83CFF55E5E39}"/>
              </a:ext>
            </a:extLst>
          </p:cNvPr>
          <p:cNvSpPr>
            <a:spLocks noGrp="1"/>
          </p:cNvSpPr>
          <p:nvPr>
            <p:ph type="ftr" sz="quarter" idx="11"/>
          </p:nvPr>
        </p:nvSpPr>
        <p:spPr>
          <a:xfrm>
            <a:off x="4038600" y="6356350"/>
            <a:ext cx="4114800" cy="365125"/>
          </a:xfrm>
        </p:spPr>
        <p:txBody>
          <a:bodyPr/>
          <a:lstStyle/>
          <a:p>
            <a:endParaRPr lang="en-US" dirty="0"/>
          </a:p>
        </p:txBody>
      </p:sp>
      <p:sp>
        <p:nvSpPr>
          <p:cNvPr id="16" name="Slide Number Placeholder 6">
            <a:extLst>
              <a:ext uri="{FF2B5EF4-FFF2-40B4-BE49-F238E27FC236}">
                <a16:creationId xmlns:a16="http://schemas.microsoft.com/office/drawing/2014/main" id="{10F5519A-5BB6-4C5A-9736-F07949A01486}"/>
              </a:ext>
            </a:extLst>
          </p:cNvPr>
          <p:cNvSpPr>
            <a:spLocks noGrp="1"/>
          </p:cNvSpPr>
          <p:nvPr>
            <p:ph type="sldNum" sz="quarter" idx="12"/>
          </p:nvPr>
        </p:nvSpPr>
        <p:spPr>
          <a:xfrm>
            <a:off x="8610600" y="6356350"/>
            <a:ext cx="2743200" cy="365125"/>
          </a:xfrm>
        </p:spPr>
        <p:txBody>
          <a:bodyPr/>
          <a:lstStyle/>
          <a:p>
            <a:fld id="{669CF414-0634-4E5D-9077-D58D470BFA39}" type="slidenum">
              <a:rPr lang="en-US" smtClean="0"/>
              <a:t>‹N°›</a:t>
            </a:fld>
            <a:endParaRPr lang="en-US"/>
          </a:p>
        </p:txBody>
      </p:sp>
      <p:pic>
        <p:nvPicPr>
          <p:cNvPr id="17" name="Content Placeholder 4">
            <a:extLst>
              <a:ext uri="{FF2B5EF4-FFF2-40B4-BE49-F238E27FC236}">
                <a16:creationId xmlns:a16="http://schemas.microsoft.com/office/drawing/2014/main" id="{FE824DF6-AB03-4379-9675-A7A26A5268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3217" y="6513362"/>
            <a:ext cx="8038783" cy="344638"/>
          </a:xfrm>
          <a:prstGeom prst="rect">
            <a:avLst/>
          </a:prstGeom>
        </p:spPr>
      </p:pic>
      <p:pic>
        <p:nvPicPr>
          <p:cNvPr id="19" name="Picture 18" descr="A close up of a logo&#10;&#10;Description automatically generated">
            <a:extLst>
              <a:ext uri="{FF2B5EF4-FFF2-40B4-BE49-F238E27FC236}">
                <a16:creationId xmlns:a16="http://schemas.microsoft.com/office/drawing/2014/main" id="{2EEE6E20-65FF-403A-AA46-C9ACC563B3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6208" y="6576704"/>
            <a:ext cx="1959391" cy="226084"/>
          </a:xfrm>
          <a:prstGeom prst="rect">
            <a:avLst/>
          </a:prstGeom>
        </p:spPr>
      </p:pic>
    </p:spTree>
    <p:extLst>
      <p:ext uri="{BB962C8B-B14F-4D97-AF65-F5344CB8AC3E}">
        <p14:creationId xmlns:p14="http://schemas.microsoft.com/office/powerpoint/2010/main" val="23121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5" name="Picture 14" descr="A picture containing outdoor object, solar cell&#10;&#10;Description automatically generated">
            <a:extLst>
              <a:ext uri="{FF2B5EF4-FFF2-40B4-BE49-F238E27FC236}">
                <a16:creationId xmlns:a16="http://schemas.microsoft.com/office/drawing/2014/main" id="{35653D8A-8176-4975-BCB0-1A36DBDDBA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098275"/>
            <a:ext cx="12190196" cy="2759725"/>
          </a:xfrm>
          <a:prstGeom prst="rect">
            <a:avLst/>
          </a:prstGeom>
        </p:spPr>
      </p:pic>
      <p:sp>
        <p:nvSpPr>
          <p:cNvPr id="6" name="Rectangle 5">
            <a:extLst>
              <a:ext uri="{FF2B5EF4-FFF2-40B4-BE49-F238E27FC236}">
                <a16:creationId xmlns:a16="http://schemas.microsoft.com/office/drawing/2014/main" id="{FCD63038-2770-4F81-8B59-72FF103AB658}"/>
              </a:ext>
            </a:extLst>
          </p:cNvPr>
          <p:cNvSpPr/>
          <p:nvPr userDrawn="1"/>
        </p:nvSpPr>
        <p:spPr>
          <a:xfrm flipV="1">
            <a:off x="0" y="1"/>
            <a:ext cx="12192000" cy="123203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5FDAD77-77CF-4B6F-A6DD-BA4201B8BD24}"/>
              </a:ext>
            </a:extLst>
          </p:cNvPr>
          <p:cNvSpPr>
            <a:spLocks noGrp="1"/>
          </p:cNvSpPr>
          <p:nvPr>
            <p:ph type="title"/>
          </p:nvPr>
        </p:nvSpPr>
        <p:spPr>
          <a:xfrm>
            <a:off x="3032015" y="1676426"/>
            <a:ext cx="6126166" cy="741776"/>
          </a:xfrm>
        </p:spPr>
        <p:txBody>
          <a:bodyPr>
            <a:normAutofit/>
          </a:bodyPr>
          <a:lstStyle>
            <a:lvl1pPr algn="ctr">
              <a:defRPr sz="3600" b="1">
                <a:solidFill>
                  <a:srgbClr val="1C3867"/>
                </a:solidFill>
                <a:latin typeface="+mn-lt"/>
              </a:defRPr>
            </a:lvl1pPr>
          </a:lstStyle>
          <a:p>
            <a:r>
              <a:rPr lang="en-US" dirty="0"/>
              <a:t>Click to edit Master title style</a:t>
            </a:r>
          </a:p>
        </p:txBody>
      </p:sp>
      <p:pic>
        <p:nvPicPr>
          <p:cNvPr id="16" name="Picture 15">
            <a:extLst>
              <a:ext uri="{FF2B5EF4-FFF2-40B4-BE49-F238E27FC236}">
                <a16:creationId xmlns:a16="http://schemas.microsoft.com/office/drawing/2014/main" id="{1A2FF967-33E6-4F7D-819A-0E987D27F62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647786" y="245130"/>
            <a:ext cx="1174100" cy="741776"/>
          </a:xfrm>
          <a:prstGeom prst="rect">
            <a:avLst/>
          </a:prstGeom>
        </p:spPr>
      </p:pic>
      <p:pic>
        <p:nvPicPr>
          <p:cNvPr id="24584" name="Picture 8" descr="Image result for un economic commission for africa&quot;">
            <a:extLst>
              <a:ext uri="{FF2B5EF4-FFF2-40B4-BE49-F238E27FC236}">
                <a16:creationId xmlns:a16="http://schemas.microsoft.com/office/drawing/2014/main" id="{82D6E10D-8246-4A19-AB6A-BE027888F516}"/>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70113" y="336307"/>
            <a:ext cx="4619740" cy="55942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ABC38589-D909-4D5C-B933-00C91E31EBAC}"/>
              </a:ext>
            </a:extLst>
          </p:cNvPr>
          <p:cNvSpPr txBox="1"/>
          <p:nvPr userDrawn="1"/>
        </p:nvSpPr>
        <p:spPr>
          <a:xfrm>
            <a:off x="3032016" y="2610998"/>
            <a:ext cx="6126166" cy="923330"/>
          </a:xfrm>
          <a:prstGeom prst="rect">
            <a:avLst/>
          </a:prstGeom>
          <a:noFill/>
        </p:spPr>
        <p:txBody>
          <a:bodyPr wrap="square" rtlCol="0">
            <a:spAutoFit/>
          </a:bodyPr>
          <a:lstStyle/>
          <a:p>
            <a:pPr algn="ctr"/>
            <a:r>
              <a:rPr lang="en-US" dirty="0"/>
              <a:t>UNECA Sub-Regional Office for Eastern Africa</a:t>
            </a:r>
          </a:p>
          <a:p>
            <a:pPr algn="ctr"/>
            <a:r>
              <a:rPr lang="en-US" dirty="0"/>
              <a:t>Kigali, Rwanda</a:t>
            </a:r>
          </a:p>
          <a:p>
            <a:pPr algn="ctr"/>
            <a:r>
              <a:rPr lang="en-US" dirty="0"/>
              <a:t>www.uneca.org</a:t>
            </a:r>
          </a:p>
        </p:txBody>
      </p:sp>
    </p:spTree>
    <p:extLst>
      <p:ext uri="{BB962C8B-B14F-4D97-AF65-F5344CB8AC3E}">
        <p14:creationId xmlns:p14="http://schemas.microsoft.com/office/powerpoint/2010/main" val="56129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C0A80B3-63D4-4E3E-8988-502CC14C80E9}"/>
              </a:ext>
            </a:extLst>
          </p:cNvPr>
          <p:cNvSpPr/>
          <p:nvPr userDrawn="1"/>
        </p:nvSpPr>
        <p:spPr>
          <a:xfrm>
            <a:off x="0" y="0"/>
            <a:ext cx="12192000" cy="6858000"/>
          </a:xfrm>
          <a:prstGeom prst="rect">
            <a:avLst/>
          </a:prstGeom>
          <a:solidFill>
            <a:srgbClr val="1C3867">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pic>
        <p:nvPicPr>
          <p:cNvPr id="1026" name="Picture 2" descr="EAC takes the lead as the most integrated bloc in Africa">
            <a:extLst>
              <a:ext uri="{FF2B5EF4-FFF2-40B4-BE49-F238E27FC236}">
                <a16:creationId xmlns:a16="http://schemas.microsoft.com/office/drawing/2014/main" id="{596940FB-DE14-45D5-BEA6-00DDF2747DB8}"/>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ackgroundRemoval t="9950" b="93532" l="8333" r="91327">
                        <a14:foregroundMark x1="8333" y1="35821" x2="8503" y2="33002"/>
                        <a14:foregroundMark x1="18707" y1="37977" x2="18027" y2="33333"/>
                        <a14:foregroundMark x1="64116" y1="80431" x2="71088" y2="75788"/>
                        <a14:foregroundMark x1="56122" y1="93698" x2="61054" y2="90879"/>
                        <a14:foregroundMark x1="51190" y1="87562" x2="54762" y2="86733"/>
                        <a14:foregroundMark x1="64796" y1="82090" x2="73810" y2="76285"/>
                        <a14:foregroundMark x1="84014" y1="82753" x2="84354" y2="80100"/>
                        <a14:foregroundMark x1="87075" y1="75954" x2="87415" y2="74627"/>
                        <a14:foregroundMark x1="86054" y1="77446" x2="86054" y2="76617"/>
                        <a14:foregroundMark x1="89626" y1="43947" x2="91327" y2="42289"/>
                      </a14:backgroundRemoval>
                    </a14:imgEffect>
                  </a14:imgLayer>
                </a14:imgProps>
              </a:ext>
              <a:ext uri="{28A0092B-C50C-407E-A947-70E740481C1C}">
                <a14:useLocalDpi xmlns:a14="http://schemas.microsoft.com/office/drawing/2010/main"/>
              </a:ext>
            </a:extLst>
          </a:blip>
          <a:srcRect/>
          <a:stretch/>
        </p:blipFill>
        <p:spPr bwMode="auto">
          <a:xfrm>
            <a:off x="6906691" y="1192091"/>
            <a:ext cx="5091897" cy="5225143"/>
          </a:xfrm>
          <a:prstGeom prst="ellipse">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C1E8F3C-7EB3-4B8B-B06B-8229F4D2DD09}"/>
              </a:ext>
            </a:extLst>
          </p:cNvPr>
          <p:cNvSpPr/>
          <p:nvPr userDrawn="1"/>
        </p:nvSpPr>
        <p:spPr>
          <a:xfrm>
            <a:off x="0" y="0"/>
            <a:ext cx="12192000" cy="6858000"/>
          </a:xfrm>
          <a:prstGeom prst="rect">
            <a:avLst/>
          </a:prstGeom>
          <a:solidFill>
            <a:srgbClr val="1C3867">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4028205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31DD-977B-4662-9E41-C3AC5AD689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C027CB-280D-4D21-ADF9-245A5D996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C49993-EB36-4711-A79F-E569808E2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98DF56-3C6F-48B8-9AEF-20AB75AB06FE}"/>
              </a:ext>
            </a:extLst>
          </p:cNvPr>
          <p:cNvSpPr>
            <a:spLocks noGrp="1"/>
          </p:cNvSpPr>
          <p:nvPr>
            <p:ph type="dt" sz="half" idx="10"/>
          </p:nvPr>
        </p:nvSpPr>
        <p:spPr/>
        <p:txBody>
          <a:bodyPr/>
          <a:lstStyle/>
          <a:p>
            <a:fld id="{895CCF58-98CC-425C-A4EB-C90C2473AAB3}" type="datetimeFigureOut">
              <a:rPr lang="en-US" smtClean="0"/>
              <a:t>10/16/2024</a:t>
            </a:fld>
            <a:endParaRPr lang="en-US"/>
          </a:p>
        </p:txBody>
      </p:sp>
      <p:sp>
        <p:nvSpPr>
          <p:cNvPr id="6" name="Footer Placeholder 5">
            <a:extLst>
              <a:ext uri="{FF2B5EF4-FFF2-40B4-BE49-F238E27FC236}">
                <a16:creationId xmlns:a16="http://schemas.microsoft.com/office/drawing/2014/main" id="{7316C4D6-9CC5-4C7B-BD52-11BF1DD4D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9FCF5-BF57-406C-8FCE-DF816062408F}"/>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153822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C5F97E-7E30-4AB1-8A10-FB67B5F8BC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B48D02-6CDD-4781-B2F5-388722BBC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4EE15-71BB-49E0-83C9-3BD1A02C3A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CCF58-98CC-425C-A4EB-C90C2473AAB3}" type="datetimeFigureOut">
              <a:rPr lang="en-US" smtClean="0"/>
              <a:t>10/16/2024</a:t>
            </a:fld>
            <a:endParaRPr lang="en-US"/>
          </a:p>
        </p:txBody>
      </p:sp>
      <p:sp>
        <p:nvSpPr>
          <p:cNvPr id="5" name="Footer Placeholder 4">
            <a:extLst>
              <a:ext uri="{FF2B5EF4-FFF2-40B4-BE49-F238E27FC236}">
                <a16:creationId xmlns:a16="http://schemas.microsoft.com/office/drawing/2014/main" id="{A1C2C261-C4D5-4F38-A9B5-1E0779E99C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265078-73CE-42E2-BDE0-E9191F2266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CF414-0634-4E5D-9077-D58D470BFA39}" type="slidenum">
              <a:rPr lang="en-US" smtClean="0"/>
              <a:t>‹N°›</a:t>
            </a:fld>
            <a:endParaRPr lang="en-US"/>
          </a:p>
        </p:txBody>
      </p:sp>
    </p:spTree>
    <p:extLst>
      <p:ext uri="{BB962C8B-B14F-4D97-AF65-F5344CB8AC3E}">
        <p14:creationId xmlns:p14="http://schemas.microsoft.com/office/powerpoint/2010/main" val="29701538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13" r:id="rId13"/>
    <p:sldLayoutId id="2147483714" r:id="rId14"/>
    <p:sldLayoutId id="214748364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36.svg"/><Relationship Id="rId4" Type="http://schemas.microsoft.com/office/2007/relationships/hdphoto" Target="../media/hdphoto2.wdp"/><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8.png"/><Relationship Id="rId11" Type="http://schemas.microsoft.com/office/2007/relationships/hdphoto" Target="../media/hdphoto3.wdp"/><Relationship Id="rId5" Type="http://schemas.openxmlformats.org/officeDocument/2006/relationships/image" Target="../media/image37.png"/><Relationship Id="rId10" Type="http://schemas.openxmlformats.org/officeDocument/2006/relationships/image" Target="../media/image40.png"/><Relationship Id="rId4" Type="http://schemas.microsoft.com/office/2007/relationships/hdphoto" Target="../media/hdphoto2.wdp"/><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16.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3.png"/><Relationship Id="rId7"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0.png"/><Relationship Id="rId11" Type="http://schemas.microsoft.com/office/2007/relationships/diagramDrawing" Target="../diagrams/drawing1.xml"/><Relationship Id="rId5" Type="http://schemas.openxmlformats.org/officeDocument/2006/relationships/image" Target="../media/image19.png"/><Relationship Id="rId10" Type="http://schemas.openxmlformats.org/officeDocument/2006/relationships/diagramColors" Target="../diagrams/colors1.xml"/><Relationship Id="rId4" Type="http://schemas.microsoft.com/office/2007/relationships/hdphoto" Target="../media/hdphoto2.wdp"/><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8.xml"/><Relationship Id="rId16"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6.png"/><Relationship Id="rId5" Type="http://schemas.openxmlformats.org/officeDocument/2006/relationships/image" Target="../media/image19.png"/><Relationship Id="rId15" Type="http://schemas.openxmlformats.org/officeDocument/2006/relationships/image" Target="../media/image30.png"/><Relationship Id="rId10" Type="http://schemas.openxmlformats.org/officeDocument/2006/relationships/image" Target="../media/image25.png"/><Relationship Id="rId4" Type="http://schemas.microsoft.com/office/2007/relationships/hdphoto" Target="../media/hdphoto2.wdp"/><Relationship Id="rId9" Type="http://schemas.openxmlformats.org/officeDocument/2006/relationships/image" Target="../media/image24.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7">
            <a:extLst>
              <a:ext uri="{FF2B5EF4-FFF2-40B4-BE49-F238E27FC236}">
                <a16:creationId xmlns:a16="http://schemas.microsoft.com/office/drawing/2014/main" id="{27B5D2A8-695E-87DD-5592-F47B7DA6569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427" y="810936"/>
            <a:ext cx="12198427" cy="6032989"/>
          </a:xfrm>
          <a:prstGeom prst="rect">
            <a:avLst/>
          </a:prstGeom>
        </p:spPr>
      </p:pic>
      <p:sp>
        <p:nvSpPr>
          <p:cNvPr id="4" name="Title 3">
            <a:extLst>
              <a:ext uri="{FF2B5EF4-FFF2-40B4-BE49-F238E27FC236}">
                <a16:creationId xmlns:a16="http://schemas.microsoft.com/office/drawing/2014/main" id="{7E67EBBF-5A1D-4E61-8DB8-446EDE9D8BFE}"/>
              </a:ext>
            </a:extLst>
          </p:cNvPr>
          <p:cNvSpPr>
            <a:spLocks noGrp="1"/>
          </p:cNvSpPr>
          <p:nvPr>
            <p:ph type="ctrTitle"/>
          </p:nvPr>
        </p:nvSpPr>
        <p:spPr>
          <a:xfrm>
            <a:off x="1524000" y="1577815"/>
            <a:ext cx="9140786" cy="788014"/>
          </a:xfrm>
        </p:spPr>
        <p:txBody>
          <a:bodyPr>
            <a:normAutofit/>
          </a:bodyPr>
          <a:lstStyle/>
          <a:p>
            <a:r>
              <a:rPr lang="en-GB" sz="3600" b="1" dirty="0">
                <a:solidFill>
                  <a:srgbClr val="344085"/>
                </a:solidFill>
                <a:latin typeface="Berlin Sans FB Demi" panose="020E0802020502020306" pitchFamily="34" charset="0"/>
              </a:rPr>
              <a:t>RAPPORT ANNUEL D’ACTIVITÉS </a:t>
            </a:r>
          </a:p>
        </p:txBody>
      </p:sp>
      <p:sp>
        <p:nvSpPr>
          <p:cNvPr id="5" name="Subtitle 4">
            <a:extLst>
              <a:ext uri="{FF2B5EF4-FFF2-40B4-BE49-F238E27FC236}">
                <a16:creationId xmlns:a16="http://schemas.microsoft.com/office/drawing/2014/main" id="{4B1FBE96-BFFE-4DC2-8C1D-9F2EE99D5E1A}"/>
              </a:ext>
            </a:extLst>
          </p:cNvPr>
          <p:cNvSpPr>
            <a:spLocks noGrp="1"/>
          </p:cNvSpPr>
          <p:nvPr>
            <p:ph type="subTitle" idx="1"/>
          </p:nvPr>
        </p:nvSpPr>
        <p:spPr>
          <a:xfrm>
            <a:off x="1524000" y="2485844"/>
            <a:ext cx="9144000" cy="639456"/>
          </a:xfrm>
        </p:spPr>
        <p:txBody>
          <a:bodyPr>
            <a:noAutofit/>
          </a:bodyPr>
          <a:lstStyle/>
          <a:p>
            <a:r>
              <a:rPr lang="en-GB" sz="2000" b="1" dirty="0">
                <a:solidFill>
                  <a:srgbClr val="344085"/>
                </a:solidFill>
                <a:latin typeface="Berlin Sans FB Demi" panose="020E0802020502020306" pitchFamily="34" charset="0"/>
                <a:ea typeface="+mj-ea"/>
                <a:cs typeface="+mj-cs"/>
              </a:rPr>
              <a:t>COMMISSION ECONOMIQUE POUR L’AFRIQUE </a:t>
            </a:r>
            <a:br>
              <a:rPr lang="en-GB" sz="2000" b="1" dirty="0">
                <a:solidFill>
                  <a:srgbClr val="344085"/>
                </a:solidFill>
                <a:latin typeface="Berlin Sans FB Demi" panose="020E0802020502020306" pitchFamily="34" charset="0"/>
                <a:ea typeface="+mj-ea"/>
                <a:cs typeface="+mj-cs"/>
              </a:rPr>
            </a:br>
            <a:r>
              <a:rPr lang="en-GB" sz="2000" b="1" dirty="0">
                <a:solidFill>
                  <a:srgbClr val="344085"/>
                </a:solidFill>
                <a:latin typeface="Berlin Sans FB Demi" panose="020E0802020502020306" pitchFamily="34" charset="0"/>
                <a:ea typeface="+mj-ea"/>
                <a:cs typeface="+mj-cs"/>
              </a:rPr>
              <a:t>BUREAU SOUS-REGIONAL POUR L’AFRIQUE CENTRALE </a:t>
            </a:r>
            <a:br>
              <a:rPr lang="en-GB" sz="2000" b="1" dirty="0">
                <a:solidFill>
                  <a:srgbClr val="344085"/>
                </a:solidFill>
                <a:latin typeface="Berlin Sans FB Demi" panose="020E0802020502020306" pitchFamily="34" charset="0"/>
                <a:ea typeface="+mj-ea"/>
                <a:cs typeface="+mj-cs"/>
              </a:rPr>
            </a:br>
            <a:r>
              <a:rPr lang="en-GB" sz="2000" b="1" dirty="0">
                <a:solidFill>
                  <a:srgbClr val="344085"/>
                </a:solidFill>
                <a:latin typeface="Berlin Sans FB Demi" panose="020E0802020502020306" pitchFamily="34" charset="0"/>
                <a:ea typeface="+mj-ea"/>
                <a:cs typeface="+mj-cs"/>
              </a:rPr>
              <a:t>(CEA/BSR-AC</a:t>
            </a:r>
            <a:r>
              <a:rPr lang="en-GB" sz="2000" dirty="0"/>
              <a:t>)</a:t>
            </a:r>
          </a:p>
          <a:p>
            <a:endParaRPr lang="en-GB" sz="2000" dirty="0"/>
          </a:p>
        </p:txBody>
      </p:sp>
      <p:sp>
        <p:nvSpPr>
          <p:cNvPr id="6" name="Subtitle 2">
            <a:extLst>
              <a:ext uri="{FF2B5EF4-FFF2-40B4-BE49-F238E27FC236}">
                <a16:creationId xmlns:a16="http://schemas.microsoft.com/office/drawing/2014/main" id="{5E8BED3C-E4F5-4E74-9E81-F6E0D5F3C8A5}"/>
              </a:ext>
            </a:extLst>
          </p:cNvPr>
          <p:cNvSpPr txBox="1">
            <a:spLocks/>
          </p:cNvSpPr>
          <p:nvPr/>
        </p:nvSpPr>
        <p:spPr>
          <a:xfrm>
            <a:off x="1520786" y="3409320"/>
            <a:ext cx="9144000" cy="3855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3400" b="1" i="1" u="none" strike="noStrike" kern="1200" cap="none" spc="0" normalizeH="0" baseline="0" dirty="0">
                <a:ln>
                  <a:noFill/>
                </a:ln>
                <a:solidFill>
                  <a:srgbClr val="A21942"/>
                </a:solidFill>
                <a:effectLst/>
                <a:uLnTx/>
                <a:uFillTx/>
                <a:latin typeface="Calibri Light" panose="020F0302020204030204"/>
                <a:ea typeface="+mj-ea"/>
                <a:cs typeface="+mj-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err="1">
                <a:solidFill>
                  <a:srgbClr val="344085"/>
                </a:solidFill>
                <a:latin typeface="Berlin Sans FB Demi" panose="020E0802020502020306" pitchFamily="34" charset="0"/>
              </a:rPr>
              <a:t>Octobre</a:t>
            </a:r>
            <a:r>
              <a:rPr lang="en-GB" sz="1800" dirty="0">
                <a:solidFill>
                  <a:srgbClr val="344085"/>
                </a:solidFill>
                <a:latin typeface="Berlin Sans FB Demi" panose="020E0802020502020306" pitchFamily="34" charset="0"/>
              </a:rPr>
              <a:t> 2023-Septembre 2024</a:t>
            </a:r>
          </a:p>
        </p:txBody>
      </p:sp>
      <p:sp>
        <p:nvSpPr>
          <p:cNvPr id="7" name="Subtitle 2">
            <a:extLst>
              <a:ext uri="{FF2B5EF4-FFF2-40B4-BE49-F238E27FC236}">
                <a16:creationId xmlns:a16="http://schemas.microsoft.com/office/drawing/2014/main" id="{93E15701-E4A5-42D4-A252-A6498A87248F}"/>
              </a:ext>
            </a:extLst>
          </p:cNvPr>
          <p:cNvSpPr txBox="1">
            <a:spLocks/>
          </p:cNvSpPr>
          <p:nvPr/>
        </p:nvSpPr>
        <p:spPr>
          <a:xfrm>
            <a:off x="1246305" y="4491663"/>
            <a:ext cx="9144000" cy="1016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fr-FR" sz="2000" b="1" dirty="0">
                <a:solidFill>
                  <a:srgbClr val="344085"/>
                </a:solidFill>
                <a:latin typeface="Berlin Sans FB Demi" panose="020E0802020502020306" pitchFamily="34" charset="0"/>
                <a:ea typeface="+mj-ea"/>
                <a:cs typeface="+mj-cs"/>
              </a:rPr>
              <a:t>Sandrine Aïda KOISSY-KPEIN, PhD</a:t>
            </a:r>
            <a:endParaRPr lang="en-US" sz="2000" b="1" dirty="0">
              <a:solidFill>
                <a:srgbClr val="344085"/>
              </a:solidFill>
              <a:latin typeface="Berlin Sans FB Demi" panose="020E0802020502020306" pitchFamily="34" charset="0"/>
              <a:ea typeface="+mj-ea"/>
              <a:cs typeface="+mj-cs"/>
            </a:endParaRPr>
          </a:p>
          <a:p>
            <a:pPr>
              <a:lnSpc>
                <a:spcPct val="100000"/>
              </a:lnSpc>
              <a:spcBef>
                <a:spcPts val="0"/>
              </a:spcBef>
            </a:pPr>
            <a:r>
              <a:rPr lang="en-US" sz="1800" b="1" dirty="0" err="1">
                <a:solidFill>
                  <a:schemeClr val="tx1"/>
                </a:solidFill>
              </a:rPr>
              <a:t>Chargée</a:t>
            </a:r>
            <a:r>
              <a:rPr lang="en-US" sz="1800" b="1" dirty="0">
                <a:solidFill>
                  <a:schemeClr val="tx1"/>
                </a:solidFill>
              </a:rPr>
              <a:t> des affaires </a:t>
            </a:r>
            <a:r>
              <a:rPr lang="en-US" sz="1800" b="1" dirty="0" err="1">
                <a:solidFill>
                  <a:schemeClr val="tx1"/>
                </a:solidFill>
              </a:rPr>
              <a:t>économiques</a:t>
            </a:r>
            <a:r>
              <a:rPr lang="en-US" sz="1800" b="1" dirty="0">
                <a:solidFill>
                  <a:schemeClr val="tx1"/>
                </a:solidFill>
              </a:rPr>
              <a:t> </a:t>
            </a:r>
          </a:p>
          <a:p>
            <a:pPr>
              <a:lnSpc>
                <a:spcPct val="100000"/>
              </a:lnSpc>
              <a:spcBef>
                <a:spcPts val="0"/>
              </a:spcBef>
            </a:pPr>
            <a:r>
              <a:rPr lang="en-US" sz="1800" b="1" dirty="0">
                <a:solidFill>
                  <a:schemeClr val="tx1"/>
                </a:solidFill>
              </a:rPr>
              <a:t>CEA Bureau Sous-</a:t>
            </a:r>
            <a:r>
              <a:rPr lang="en-US" sz="1800" b="1" dirty="0" err="1">
                <a:solidFill>
                  <a:schemeClr val="tx1"/>
                </a:solidFill>
              </a:rPr>
              <a:t>Régional</a:t>
            </a:r>
            <a:r>
              <a:rPr lang="en-US" sz="1800" b="1" dirty="0">
                <a:solidFill>
                  <a:schemeClr val="tx1"/>
                </a:solidFill>
              </a:rPr>
              <a:t> pour </a:t>
            </a:r>
            <a:r>
              <a:rPr lang="en-US" sz="1800" b="1" dirty="0" err="1">
                <a:solidFill>
                  <a:schemeClr val="tx1"/>
                </a:solidFill>
              </a:rPr>
              <a:t>l’Afrique</a:t>
            </a:r>
            <a:r>
              <a:rPr lang="en-US" sz="1800" b="1" dirty="0">
                <a:solidFill>
                  <a:schemeClr val="tx1"/>
                </a:solidFill>
              </a:rPr>
              <a:t> Centrale </a:t>
            </a:r>
          </a:p>
          <a:p>
            <a:pPr>
              <a:lnSpc>
                <a:spcPct val="100000"/>
              </a:lnSpc>
              <a:spcBef>
                <a:spcPts val="0"/>
              </a:spcBef>
            </a:pPr>
            <a:endParaRPr lang="en-US" sz="2000" dirty="0"/>
          </a:p>
          <a:p>
            <a:pPr>
              <a:lnSpc>
                <a:spcPct val="100000"/>
              </a:lnSpc>
              <a:spcBef>
                <a:spcPts val="0"/>
              </a:spcBef>
            </a:pPr>
            <a:endParaRPr lang="en-US" sz="2000" dirty="0"/>
          </a:p>
        </p:txBody>
      </p:sp>
      <p:pic>
        <p:nvPicPr>
          <p:cNvPr id="8" name="Content Placeholder 4">
            <a:extLst>
              <a:ext uri="{FF2B5EF4-FFF2-40B4-BE49-F238E27FC236}">
                <a16:creationId xmlns:a16="http://schemas.microsoft.com/office/drawing/2014/main" id="{FFFFA3AC-832B-453A-B9AF-3F8311C0C18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23770" y="4027235"/>
            <a:ext cx="4538032" cy="258932"/>
          </a:xfrm>
          <a:prstGeom prst="rect">
            <a:avLst/>
          </a:prstGeom>
        </p:spPr>
      </p:pic>
      <p:pic>
        <p:nvPicPr>
          <p:cNvPr id="3" name="Image 2">
            <a:extLst>
              <a:ext uri="{FF2B5EF4-FFF2-40B4-BE49-F238E27FC236}">
                <a16:creationId xmlns:a16="http://schemas.microsoft.com/office/drawing/2014/main" id="{C0E83D75-F6E2-424B-F249-82A74DEA3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915" y="309738"/>
            <a:ext cx="4545198" cy="455161"/>
          </a:xfrm>
          <a:prstGeom prst="rect">
            <a:avLst/>
          </a:prstGeom>
        </p:spPr>
      </p:pic>
      <p:pic>
        <p:nvPicPr>
          <p:cNvPr id="9" name="Image 8">
            <a:extLst>
              <a:ext uri="{FF2B5EF4-FFF2-40B4-BE49-F238E27FC236}">
                <a16:creationId xmlns:a16="http://schemas.microsoft.com/office/drawing/2014/main" id="{83AD213F-A648-EEB1-8361-8E1CB53D59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12166" y="259616"/>
            <a:ext cx="1167245" cy="729528"/>
          </a:xfrm>
          <a:prstGeom prst="rect">
            <a:avLst/>
          </a:prstGeom>
        </p:spPr>
      </p:pic>
    </p:spTree>
    <p:extLst>
      <p:ext uri="{BB962C8B-B14F-4D97-AF65-F5344CB8AC3E}">
        <p14:creationId xmlns:p14="http://schemas.microsoft.com/office/powerpoint/2010/main" val="2372904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BF28FFB-F991-4C40-A201-5334381F1000}"/>
              </a:ext>
            </a:extLst>
          </p:cNvPr>
          <p:cNvSpPr>
            <a:spLocks noGrp="1"/>
          </p:cNvSpPr>
          <p:nvPr>
            <p:ph type="title"/>
          </p:nvPr>
        </p:nvSpPr>
        <p:spPr/>
        <p:txBody>
          <a:bodyPr/>
          <a:lstStyle/>
          <a:p>
            <a:r>
              <a:rPr lang="en-US" dirty="0"/>
              <a:t>ENJEUX &amp; ENSEIGNEMENTS</a:t>
            </a:r>
          </a:p>
        </p:txBody>
      </p:sp>
      <p:pic>
        <p:nvPicPr>
          <p:cNvPr id="2" name="Espace réservé du contenu 7">
            <a:extLst>
              <a:ext uri="{FF2B5EF4-FFF2-40B4-BE49-F238E27FC236}">
                <a16:creationId xmlns:a16="http://schemas.microsoft.com/office/drawing/2014/main" id="{A6E7DAFD-B771-3FE1-AE58-B095C7E47670}"/>
              </a:ext>
            </a:extLst>
          </p:cNvPr>
          <p:cNvPicPr>
            <a:picLocks noGrp="1" noChangeAspect="1"/>
          </p:cNvPicPr>
          <p:nvPr>
            <p:ph sz="half" idx="2"/>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70113" y="746394"/>
            <a:ext cx="11655983" cy="5731179"/>
          </a:xfrm>
        </p:spPr>
      </p:pic>
      <p:sp>
        <p:nvSpPr>
          <p:cNvPr id="34" name="Rectangle 33">
            <a:extLst>
              <a:ext uri="{FF2B5EF4-FFF2-40B4-BE49-F238E27FC236}">
                <a16:creationId xmlns:a16="http://schemas.microsoft.com/office/drawing/2014/main" id="{DCA4B64E-1AE6-40A3-91D4-A71313C97657}"/>
              </a:ext>
            </a:extLst>
          </p:cNvPr>
          <p:cNvSpPr/>
          <p:nvPr/>
        </p:nvSpPr>
        <p:spPr>
          <a:xfrm>
            <a:off x="817698" y="1538837"/>
            <a:ext cx="3695687" cy="1461189"/>
          </a:xfrm>
          <a:prstGeom prst="rect">
            <a:avLst/>
          </a:prstGeom>
          <a:gradFill flip="none" rotWithShape="1">
            <a:gsLst>
              <a:gs pos="0">
                <a:srgbClr val="063C77">
                  <a:shade val="30000"/>
                  <a:satMod val="115000"/>
                </a:srgbClr>
              </a:gs>
              <a:gs pos="50000">
                <a:srgbClr val="063C77">
                  <a:shade val="67500"/>
                  <a:satMod val="115000"/>
                </a:srgbClr>
              </a:gs>
              <a:gs pos="100000">
                <a:srgbClr val="063C7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5486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prstClr val="white"/>
                </a:solidFill>
                <a:latin typeface="Calibri" panose="020F0502020204030204"/>
              </a:rPr>
              <a:t>Enjeux</a:t>
            </a:r>
            <a:r>
              <a:rPr lang="en-US" sz="2400" b="1" dirty="0">
                <a:solidFill>
                  <a:prstClr val="white"/>
                </a:solidFill>
                <a:latin typeface="Calibri" panose="020F0502020204030204"/>
              </a:rPr>
              <a:t> </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E579A834-B2CE-4F09-938F-026FD04C4BE3}"/>
              </a:ext>
            </a:extLst>
          </p:cNvPr>
          <p:cNvSpPr/>
          <p:nvPr/>
        </p:nvSpPr>
        <p:spPr>
          <a:xfrm>
            <a:off x="5042122" y="1538836"/>
            <a:ext cx="6244326" cy="1461189"/>
          </a:xfrm>
          <a:prstGeom prst="rect">
            <a:avLst/>
          </a:prstGeom>
          <a:gradFill flip="none" rotWithShape="1">
            <a:gsLst>
              <a:gs pos="0">
                <a:srgbClr val="063C77">
                  <a:shade val="30000"/>
                  <a:satMod val="115000"/>
                </a:srgbClr>
              </a:gs>
              <a:gs pos="50000">
                <a:srgbClr val="063C77">
                  <a:shade val="67500"/>
                  <a:satMod val="115000"/>
                </a:srgbClr>
              </a:gs>
              <a:gs pos="100000">
                <a:srgbClr val="063C77">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5486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prstClr val="white"/>
                </a:solidFill>
                <a:latin typeface="Calibri" panose="020F0502020204030204"/>
              </a:rPr>
              <a:t>Enseignements</a:t>
            </a:r>
            <a:r>
              <a:rPr lang="en-US" sz="2400" b="1" dirty="0">
                <a:solidFill>
                  <a:prstClr val="white"/>
                </a:solidFill>
                <a:latin typeface="Calibri" panose="020F0502020204030204"/>
              </a:rPr>
              <a:t> </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BF8A9D5A-14AB-491B-8A41-AB31CF3470B9}"/>
              </a:ext>
            </a:extLst>
          </p:cNvPr>
          <p:cNvSpPr/>
          <p:nvPr/>
        </p:nvSpPr>
        <p:spPr>
          <a:xfrm>
            <a:off x="2142721" y="910457"/>
            <a:ext cx="1283368" cy="1283368"/>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D6650DB2-A5DE-465B-9193-D00BAD82AC2D}"/>
              </a:ext>
            </a:extLst>
          </p:cNvPr>
          <p:cNvSpPr/>
          <p:nvPr/>
        </p:nvSpPr>
        <p:spPr>
          <a:xfrm>
            <a:off x="7746787" y="890873"/>
            <a:ext cx="1283368" cy="1283368"/>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D9904FAD-F82D-488C-A442-A6A8D8F9F3F8}"/>
              </a:ext>
            </a:extLst>
          </p:cNvPr>
          <p:cNvSpPr/>
          <p:nvPr/>
        </p:nvSpPr>
        <p:spPr>
          <a:xfrm>
            <a:off x="822118" y="3000025"/>
            <a:ext cx="3691267" cy="34505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dirty="0">
                <a:solidFill>
                  <a:schemeClr val="accent6">
                    <a:lumMod val="50000"/>
                  </a:schemeClr>
                </a:solidFill>
                <a:effectLst/>
                <a:ea typeface="DengXian" panose="02010600030101010101" pitchFamily="2" charset="-122"/>
                <a:cs typeface="Arial" panose="020B0604020202020204" pitchFamily="34" charset="0"/>
              </a:rPr>
              <a:t>Lourdeurs administratives /retards dans nominations </a:t>
            </a:r>
          </a:p>
          <a:p>
            <a:pPr marL="285750" indent="-285750">
              <a:buFont typeface="Wingdings" panose="05000000000000000000" pitchFamily="2" charset="2"/>
              <a:buChar char="§"/>
            </a:pPr>
            <a:r>
              <a:rPr lang="fr-FR" dirty="0">
                <a:solidFill>
                  <a:schemeClr val="accent6">
                    <a:lumMod val="50000"/>
                  </a:schemeClr>
                </a:solidFill>
                <a:ea typeface="DengXian" panose="02010600030101010101" pitchFamily="2" charset="-122"/>
                <a:cs typeface="Arial" panose="020B0604020202020204" pitchFamily="34" charset="0"/>
              </a:rPr>
              <a:t>Faible appropriation domestication et pérennisation des activités par les Etats </a:t>
            </a:r>
            <a:r>
              <a:rPr lang="fr-FR" dirty="0">
                <a:solidFill>
                  <a:schemeClr val="accent6">
                    <a:lumMod val="50000"/>
                  </a:schemeClr>
                </a:solidFill>
                <a:effectLst/>
                <a:ea typeface="DengXian" panose="02010600030101010101" pitchFamily="2" charset="-122"/>
                <a:cs typeface="Arial" panose="020B0604020202020204" pitchFamily="34" charset="0"/>
              </a:rPr>
              <a:t> </a:t>
            </a:r>
          </a:p>
          <a:p>
            <a:pPr marL="285750" indent="-285750">
              <a:buFont typeface="Wingdings" panose="05000000000000000000" pitchFamily="2" charset="2"/>
              <a:buChar char="§"/>
            </a:pPr>
            <a:r>
              <a:rPr lang="fr-FR" dirty="0">
                <a:solidFill>
                  <a:schemeClr val="accent6">
                    <a:lumMod val="50000"/>
                  </a:schemeClr>
                </a:solidFill>
                <a:ea typeface="DengXian" panose="02010600030101010101" pitchFamily="2" charset="-122"/>
                <a:cs typeface="Arial" panose="020B0604020202020204" pitchFamily="34" charset="0"/>
              </a:rPr>
              <a:t>Instabilité politique et défis sécuritaires </a:t>
            </a:r>
          </a:p>
          <a:p>
            <a:pPr marL="285750" indent="-285750">
              <a:buFont typeface="Wingdings" panose="05000000000000000000" pitchFamily="2" charset="2"/>
              <a:buChar char="§"/>
            </a:pPr>
            <a:r>
              <a:rPr lang="fr-FR" dirty="0">
                <a:solidFill>
                  <a:schemeClr val="accent6">
                    <a:lumMod val="50000"/>
                  </a:schemeClr>
                </a:solidFill>
                <a:effectLst/>
                <a:ea typeface="DengXian" panose="02010600030101010101" pitchFamily="2" charset="-122"/>
                <a:cs typeface="Arial" panose="020B0604020202020204" pitchFamily="34" charset="0"/>
              </a:rPr>
              <a:t>Ressources financières limitées en interne et externe </a:t>
            </a:r>
          </a:p>
        </p:txBody>
      </p:sp>
      <p:sp>
        <p:nvSpPr>
          <p:cNvPr id="40" name="Rectangle 39">
            <a:extLst>
              <a:ext uri="{FF2B5EF4-FFF2-40B4-BE49-F238E27FC236}">
                <a16:creationId xmlns:a16="http://schemas.microsoft.com/office/drawing/2014/main" id="{EC9DFA32-E363-4A56-BBBB-414B4EA73E08}"/>
              </a:ext>
            </a:extLst>
          </p:cNvPr>
          <p:cNvSpPr/>
          <p:nvPr/>
        </p:nvSpPr>
        <p:spPr>
          <a:xfrm>
            <a:off x="5042122" y="2966683"/>
            <a:ext cx="6244326" cy="34505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dirty="0">
                <a:solidFill>
                  <a:schemeClr val="accent6">
                    <a:lumMod val="50000"/>
                  </a:schemeClr>
                </a:solidFill>
                <a:ea typeface="DengXian" panose="02010600030101010101" pitchFamily="2" charset="-122"/>
                <a:cs typeface="Arial" panose="020B0604020202020204" pitchFamily="34" charset="0"/>
              </a:rPr>
              <a:t>Engagement des autorités au plus haut niveau </a:t>
            </a:r>
          </a:p>
          <a:p>
            <a:pPr marL="285750" indent="-285750">
              <a:buFont typeface="Wingdings" panose="05000000000000000000" pitchFamily="2" charset="2"/>
              <a:buChar char="§"/>
            </a:pPr>
            <a:r>
              <a:rPr lang="fr-FR" dirty="0">
                <a:solidFill>
                  <a:schemeClr val="accent6">
                    <a:lumMod val="50000"/>
                  </a:schemeClr>
                </a:solidFill>
                <a:ea typeface="DengXian" panose="02010600030101010101" pitchFamily="2" charset="-122"/>
                <a:cs typeface="Arial" panose="020B0604020202020204" pitchFamily="34" charset="0"/>
              </a:rPr>
              <a:t>Mobilisation du secteur privé et ressources internes </a:t>
            </a:r>
          </a:p>
          <a:p>
            <a:pPr marL="285750" indent="-285750">
              <a:buFont typeface="Wingdings" panose="05000000000000000000" pitchFamily="2" charset="2"/>
              <a:buChar char="§"/>
            </a:pPr>
            <a:r>
              <a:rPr lang="fr-FR" dirty="0">
                <a:solidFill>
                  <a:schemeClr val="accent6">
                    <a:lumMod val="50000"/>
                  </a:schemeClr>
                </a:solidFill>
                <a:ea typeface="DengXian" panose="02010600030101010101" pitchFamily="2" charset="-122"/>
                <a:cs typeface="Arial" panose="020B0604020202020204" pitchFamily="34" charset="0"/>
              </a:rPr>
              <a:t>Partenariats stratégiques avec UNCTs, </a:t>
            </a:r>
            <a:r>
              <a:rPr lang="fr-FR" dirty="0" err="1">
                <a:solidFill>
                  <a:schemeClr val="accent6">
                    <a:lumMod val="50000"/>
                  </a:schemeClr>
                </a:solidFill>
                <a:ea typeface="DengXian" panose="02010600030101010101" pitchFamily="2" charset="-122"/>
                <a:cs typeface="Arial" panose="020B0604020202020204" pitchFamily="34" charset="0"/>
              </a:rPr>
              <a:t>CERs</a:t>
            </a:r>
            <a:r>
              <a:rPr lang="fr-FR" dirty="0">
                <a:solidFill>
                  <a:schemeClr val="accent6">
                    <a:lumMod val="50000"/>
                  </a:schemeClr>
                </a:solidFill>
                <a:ea typeface="DengXian" panose="02010600030101010101" pitchFamily="2" charset="-122"/>
                <a:cs typeface="Arial" panose="020B0604020202020204" pitchFamily="34" charset="0"/>
              </a:rPr>
              <a:t> (CEEAC, CEMAC, COPIL), institutions financières inter et panafricaines </a:t>
            </a:r>
          </a:p>
          <a:p>
            <a:pPr marL="285750" indent="-285750">
              <a:buFont typeface="Wingdings" panose="05000000000000000000" pitchFamily="2" charset="2"/>
              <a:buChar char="§"/>
            </a:pPr>
            <a:r>
              <a:rPr lang="fr-FR" dirty="0">
                <a:solidFill>
                  <a:schemeClr val="accent6">
                    <a:lumMod val="50000"/>
                  </a:schemeClr>
                </a:solidFill>
                <a:ea typeface="DengXian" panose="02010600030101010101" pitchFamily="2" charset="-122"/>
                <a:cs typeface="Arial" panose="020B0604020202020204" pitchFamily="34" charset="0"/>
              </a:rPr>
              <a:t>Intégrer les dimensions transversales (genre ; inclusivité ; droit de l’homme; verdissement; paix , développement et sécurité)</a:t>
            </a:r>
          </a:p>
          <a:p>
            <a:pPr marL="285750" indent="-285750">
              <a:buFont typeface="Wingdings" panose="05000000000000000000" pitchFamily="2" charset="2"/>
              <a:buChar char="§"/>
            </a:pPr>
            <a:r>
              <a:rPr lang="fr-FR" dirty="0">
                <a:solidFill>
                  <a:schemeClr val="accent6">
                    <a:lumMod val="50000"/>
                  </a:schemeClr>
                </a:solidFill>
                <a:ea typeface="DengXian" panose="02010600030101010101" pitchFamily="2" charset="-122"/>
                <a:cs typeface="Arial" panose="020B0604020202020204" pitchFamily="34" charset="0"/>
              </a:rPr>
              <a:t>Promotion d'une approche de « coalition » et de </a:t>
            </a:r>
            <a:r>
              <a:rPr lang="fr-FR" dirty="0" err="1">
                <a:solidFill>
                  <a:schemeClr val="accent6">
                    <a:lumMod val="50000"/>
                  </a:schemeClr>
                </a:solidFill>
                <a:ea typeface="DengXian" panose="02010600030101010101" pitchFamily="2" charset="-122"/>
                <a:cs typeface="Arial" panose="020B0604020202020204" pitchFamily="34" charset="0"/>
              </a:rPr>
              <a:t>co-création</a:t>
            </a:r>
            <a:r>
              <a:rPr lang="fr-FR" dirty="0">
                <a:solidFill>
                  <a:schemeClr val="accent6">
                    <a:lumMod val="50000"/>
                  </a:schemeClr>
                </a:solidFill>
                <a:ea typeface="DengXian" panose="02010600030101010101" pitchFamily="2" charset="-122"/>
                <a:cs typeface="Arial" panose="020B0604020202020204" pitchFamily="34" charset="0"/>
              </a:rPr>
              <a:t> pour la diversification économique en Afrique centrale.</a:t>
            </a:r>
          </a:p>
          <a:p>
            <a:pPr marL="285750" indent="-285750">
              <a:buFont typeface="Wingdings" panose="05000000000000000000" pitchFamily="2" charset="2"/>
              <a:buChar char="§"/>
            </a:pPr>
            <a:endParaRPr lang="fr-FR" sz="1600" dirty="0">
              <a:solidFill>
                <a:schemeClr val="accent6">
                  <a:lumMod val="50000"/>
                </a:schemeClr>
              </a:solidFill>
              <a:ea typeface="DengXian" panose="02010600030101010101" pitchFamily="2" charset="-122"/>
              <a:cs typeface="Arial" panose="020B0604020202020204" pitchFamily="34" charset="0"/>
            </a:endParaRPr>
          </a:p>
        </p:txBody>
      </p:sp>
      <p:grpSp>
        <p:nvGrpSpPr>
          <p:cNvPr id="3" name="Groupe 2">
            <a:extLst>
              <a:ext uri="{FF2B5EF4-FFF2-40B4-BE49-F238E27FC236}">
                <a16:creationId xmlns:a16="http://schemas.microsoft.com/office/drawing/2014/main" id="{4CB05F09-0DD5-B012-73C0-3A60675D330F}"/>
              </a:ext>
            </a:extLst>
          </p:cNvPr>
          <p:cNvGrpSpPr/>
          <p:nvPr/>
        </p:nvGrpSpPr>
        <p:grpSpPr>
          <a:xfrm>
            <a:off x="0" y="6477573"/>
            <a:ext cx="12192000" cy="446284"/>
            <a:chOff x="0" y="6477573"/>
            <a:chExt cx="12192000" cy="446284"/>
          </a:xfrm>
        </p:grpSpPr>
        <p:sp>
          <p:nvSpPr>
            <p:cNvPr id="4" name="Rectangle 3">
              <a:extLst>
                <a:ext uri="{FF2B5EF4-FFF2-40B4-BE49-F238E27FC236}">
                  <a16:creationId xmlns:a16="http://schemas.microsoft.com/office/drawing/2014/main" id="{4F5FBFB1-FFC9-B199-3BE1-F3365BA5E82A}"/>
                </a:ext>
              </a:extLst>
            </p:cNvPr>
            <p:cNvSpPr/>
            <p:nvPr/>
          </p:nvSpPr>
          <p:spPr>
            <a:xfrm>
              <a:off x="0" y="6523000"/>
              <a:ext cx="4136571" cy="335000"/>
            </a:xfrm>
            <a:prstGeom prst="rect">
              <a:avLst/>
            </a:prstGeom>
            <a:solidFill>
              <a:srgbClr val="1C3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30AF6BF4-B519-3619-433B-6A8928D262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390" y="6541433"/>
              <a:ext cx="2967210" cy="297140"/>
            </a:xfrm>
            <a:prstGeom prst="rect">
              <a:avLst/>
            </a:prstGeom>
          </p:spPr>
        </p:pic>
        <p:pic>
          <p:nvPicPr>
            <p:cNvPr id="7" name="Image 6">
              <a:extLst>
                <a:ext uri="{FF2B5EF4-FFF2-40B4-BE49-F238E27FC236}">
                  <a16:creationId xmlns:a16="http://schemas.microsoft.com/office/drawing/2014/main" id="{E3692744-3B5C-B86D-D49B-797BC1ACC3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6571" y="6477573"/>
              <a:ext cx="8055429" cy="446284"/>
            </a:xfrm>
            <a:prstGeom prst="rect">
              <a:avLst/>
            </a:prstGeom>
          </p:spPr>
        </p:pic>
      </p:grpSp>
      <p:sp>
        <p:nvSpPr>
          <p:cNvPr id="8" name="Oval 17" descr="Hurdle with solid fill">
            <a:extLst>
              <a:ext uri="{FF2B5EF4-FFF2-40B4-BE49-F238E27FC236}">
                <a16:creationId xmlns:a16="http://schemas.microsoft.com/office/drawing/2014/main" id="{2ED21BBB-D166-CB10-4F38-05729042D66C}"/>
              </a:ext>
            </a:extLst>
          </p:cNvPr>
          <p:cNvSpPr>
            <a:spLocks/>
          </p:cNvSpPr>
          <p:nvPr/>
        </p:nvSpPr>
        <p:spPr>
          <a:xfrm>
            <a:off x="2273394" y="999412"/>
            <a:ext cx="1049965" cy="1049965"/>
          </a:xfrm>
          <a:prstGeom prst="ellipse">
            <a:avLst/>
          </a:prstGeom>
          <a: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fr-FR" dirty="0"/>
          </a:p>
        </p:txBody>
      </p:sp>
      <p:sp>
        <p:nvSpPr>
          <p:cNvPr id="10" name="Oval 18" descr="Plant with solid fill">
            <a:extLst>
              <a:ext uri="{FF2B5EF4-FFF2-40B4-BE49-F238E27FC236}">
                <a16:creationId xmlns:a16="http://schemas.microsoft.com/office/drawing/2014/main" id="{F03D0492-14C4-3453-5F0A-6CB5BA72D6C8}"/>
              </a:ext>
            </a:extLst>
          </p:cNvPr>
          <p:cNvSpPr>
            <a:spLocks/>
          </p:cNvSpPr>
          <p:nvPr/>
        </p:nvSpPr>
        <p:spPr>
          <a:xfrm>
            <a:off x="7863488" y="1007574"/>
            <a:ext cx="1049965" cy="1049965"/>
          </a:xfrm>
          <a:prstGeom prst="ellipse">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fr-FR"/>
          </a:p>
        </p:txBody>
      </p:sp>
    </p:spTree>
    <p:extLst>
      <p:ext uri="{BB962C8B-B14F-4D97-AF65-F5344CB8AC3E}">
        <p14:creationId xmlns:p14="http://schemas.microsoft.com/office/powerpoint/2010/main" val="371633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D1F25-2C38-4F91-AEE0-56E484F9CC32}"/>
              </a:ext>
            </a:extLst>
          </p:cNvPr>
          <p:cNvSpPr>
            <a:spLocks noGrp="1"/>
          </p:cNvSpPr>
          <p:nvPr>
            <p:ph type="title"/>
          </p:nvPr>
        </p:nvSpPr>
        <p:spPr/>
        <p:txBody>
          <a:bodyPr/>
          <a:lstStyle/>
          <a:p>
            <a:r>
              <a:rPr lang="fr-FR" dirty="0"/>
              <a:t>CADRE STRATÉGIQUE ET RÉSULTATS ESCOMPTÉS POUR 2025</a:t>
            </a:r>
            <a:endParaRPr lang="en-US" dirty="0">
              <a:latin typeface="+mn-lt"/>
            </a:endParaRPr>
          </a:p>
        </p:txBody>
      </p:sp>
      <p:pic>
        <p:nvPicPr>
          <p:cNvPr id="3" name="Espace réservé du contenu 7">
            <a:extLst>
              <a:ext uri="{FF2B5EF4-FFF2-40B4-BE49-F238E27FC236}">
                <a16:creationId xmlns:a16="http://schemas.microsoft.com/office/drawing/2014/main" id="{2F643873-7765-9BB9-53F1-A991C391AB3E}"/>
              </a:ext>
            </a:extLst>
          </p:cNvPr>
          <p:cNvPicPr>
            <a:picLocks noGrp="1" noChangeAspect="1"/>
          </p:cNvPicPr>
          <p:nvPr>
            <p:ph sz="half" idx="2"/>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70667" y="898525"/>
            <a:ext cx="11250667" cy="5278438"/>
          </a:xfrm>
        </p:spPr>
      </p:pic>
      <p:grpSp>
        <p:nvGrpSpPr>
          <p:cNvPr id="6" name="Group 5">
            <a:extLst>
              <a:ext uri="{FF2B5EF4-FFF2-40B4-BE49-F238E27FC236}">
                <a16:creationId xmlns:a16="http://schemas.microsoft.com/office/drawing/2014/main" id="{969E659C-7B39-4D48-BD4D-308C3B595CA3}"/>
              </a:ext>
            </a:extLst>
          </p:cNvPr>
          <p:cNvGrpSpPr/>
          <p:nvPr/>
        </p:nvGrpSpPr>
        <p:grpSpPr>
          <a:xfrm>
            <a:off x="376065" y="1142538"/>
            <a:ext cx="3203059" cy="3203060"/>
            <a:chOff x="1255663" y="1859014"/>
            <a:chExt cx="2647156" cy="2647156"/>
          </a:xfrm>
          <a:solidFill>
            <a:schemeClr val="accent6">
              <a:lumMod val="75000"/>
            </a:schemeClr>
          </a:solidFill>
        </p:grpSpPr>
        <p:sp>
          <p:nvSpPr>
            <p:cNvPr id="37" name="Oval 36">
              <a:extLst>
                <a:ext uri="{FF2B5EF4-FFF2-40B4-BE49-F238E27FC236}">
                  <a16:creationId xmlns:a16="http://schemas.microsoft.com/office/drawing/2014/main" id="{E0827931-69D6-439B-897D-23A7AE831E57}"/>
                </a:ext>
              </a:extLst>
            </p:cNvPr>
            <p:cNvSpPr/>
            <p:nvPr/>
          </p:nvSpPr>
          <p:spPr>
            <a:xfrm>
              <a:off x="1255663" y="1859014"/>
              <a:ext cx="2647156" cy="26471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22A39FF5-F859-49A3-9346-FAEDD901CCFF}"/>
                </a:ext>
              </a:extLst>
            </p:cNvPr>
            <p:cNvSpPr txBox="1"/>
            <p:nvPr/>
          </p:nvSpPr>
          <p:spPr>
            <a:xfrm>
              <a:off x="1537729" y="3162679"/>
              <a:ext cx="2083026" cy="534158"/>
            </a:xfrm>
            <a:prstGeom prst="rect">
              <a:avLst/>
            </a:prstGeom>
            <a:grpFill/>
          </p:spPr>
          <p:txBody>
            <a:bodyPr wrap="square" rtlCol="0">
              <a:spAutoFit/>
            </a:bodyPr>
            <a:lstStyle/>
            <a:p>
              <a:pPr marR="0" indent="0" algn="ctr" fontAlgn="auto">
                <a:lnSpc>
                  <a:spcPct val="100000"/>
                </a:lnSpc>
                <a:spcBef>
                  <a:spcPts val="0"/>
                </a:spcBef>
                <a:spcAft>
                  <a:spcPts val="0"/>
                </a:spcAft>
                <a:buClrTx/>
                <a:buSzTx/>
                <a:buFontTx/>
                <a:buNone/>
                <a:tabLst/>
                <a:defRPr/>
              </a:pPr>
              <a:r>
                <a:rPr lang="fr-FR" b="1" dirty="0">
                  <a:solidFill>
                    <a:schemeClr val="bg1"/>
                  </a:solidFill>
                  <a:latin typeface="Arial Narrow" panose="020B0606020202030204" pitchFamily="34" charset="0"/>
                </a:rPr>
                <a:t>Valorisation du capital Naturel </a:t>
              </a:r>
            </a:p>
          </p:txBody>
        </p:sp>
        <p:pic>
          <p:nvPicPr>
            <p:cNvPr id="14338" name="Picture 2" descr="Image result for icon economic&quot;">
              <a:extLst>
                <a:ext uri="{FF2B5EF4-FFF2-40B4-BE49-F238E27FC236}">
                  <a16:creationId xmlns:a16="http://schemas.microsoft.com/office/drawing/2014/main" id="{574B28FA-E241-40C9-A79A-9FEFE64FECE8}"/>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013676" y="2114929"/>
              <a:ext cx="1047750" cy="1047750"/>
            </a:xfrm>
            <a:prstGeom prst="rect">
              <a:avLst/>
            </a:prstGeom>
            <a:grpFill/>
          </p:spPr>
        </p:pic>
      </p:grpSp>
      <p:grpSp>
        <p:nvGrpSpPr>
          <p:cNvPr id="7" name="Group 6">
            <a:extLst>
              <a:ext uri="{FF2B5EF4-FFF2-40B4-BE49-F238E27FC236}">
                <a16:creationId xmlns:a16="http://schemas.microsoft.com/office/drawing/2014/main" id="{9998B878-0665-4E2E-B420-43BC4125E1EC}"/>
              </a:ext>
            </a:extLst>
          </p:cNvPr>
          <p:cNvGrpSpPr/>
          <p:nvPr/>
        </p:nvGrpSpPr>
        <p:grpSpPr>
          <a:xfrm>
            <a:off x="3121669" y="1152231"/>
            <a:ext cx="3203059" cy="3203059"/>
            <a:chOff x="3666710" y="1857885"/>
            <a:chExt cx="2647156" cy="2647156"/>
          </a:xfrm>
          <a:solidFill>
            <a:srgbClr val="257BB5"/>
          </a:solidFill>
        </p:grpSpPr>
        <p:sp>
          <p:nvSpPr>
            <p:cNvPr id="38" name="Oval 37">
              <a:extLst>
                <a:ext uri="{FF2B5EF4-FFF2-40B4-BE49-F238E27FC236}">
                  <a16:creationId xmlns:a16="http://schemas.microsoft.com/office/drawing/2014/main" id="{03379CDB-8489-43AA-A672-7A5DAB5C4EFE}"/>
                </a:ext>
              </a:extLst>
            </p:cNvPr>
            <p:cNvSpPr/>
            <p:nvPr/>
          </p:nvSpPr>
          <p:spPr>
            <a:xfrm>
              <a:off x="3666710" y="1857885"/>
              <a:ext cx="2647156" cy="2647156"/>
            </a:xfrm>
            <a:prstGeom prst="ellipse">
              <a:avLst/>
            </a:prstGeom>
            <a:solidFill>
              <a:srgbClr val="23B4F5"/>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42" name="TextBox 41">
              <a:extLst>
                <a:ext uri="{FF2B5EF4-FFF2-40B4-BE49-F238E27FC236}">
                  <a16:creationId xmlns:a16="http://schemas.microsoft.com/office/drawing/2014/main" id="{9B3EB565-246E-47D0-8C3E-9C9B145494A7}"/>
                </a:ext>
              </a:extLst>
            </p:cNvPr>
            <p:cNvSpPr txBox="1"/>
            <p:nvPr/>
          </p:nvSpPr>
          <p:spPr>
            <a:xfrm>
              <a:off x="3948775" y="3162679"/>
              <a:ext cx="2083026" cy="839391"/>
            </a:xfrm>
            <a:prstGeom prst="rect">
              <a:avLst/>
            </a:prstGeom>
            <a:grpFill/>
            <a:ln>
              <a:solidFill>
                <a:schemeClr val="accent2">
                  <a:lumMod val="75000"/>
                </a:schemeClr>
              </a:solidFill>
            </a:ln>
          </p:spPr>
          <p:txBody>
            <a:bodyPr wrap="square" rtlCol="0">
              <a:spAutoFit/>
            </a:bodyPr>
            <a:lstStyle/>
            <a:p>
              <a:pPr lvl="0" algn="ctr">
                <a:defRPr/>
              </a:pPr>
              <a:endParaRPr lang="en-US" sz="2400" b="1" dirty="0">
                <a:solidFill>
                  <a:schemeClr val="accent2">
                    <a:lumMod val="75000"/>
                  </a:schemeClr>
                </a:solidFill>
                <a:latin typeface="Arial Narrow" panose="020B0606020202030204" pitchFamily="34" charset="0"/>
              </a:endParaRPr>
            </a:p>
            <a:p>
              <a:pPr lvl="0" algn="ctr">
                <a:defRPr/>
              </a:pPr>
              <a:r>
                <a:rPr lang="en-US" b="1" dirty="0">
                  <a:solidFill>
                    <a:schemeClr val="bg1"/>
                  </a:solidFill>
                  <a:latin typeface="Arial Narrow" panose="020B0606020202030204" pitchFamily="34" charset="0"/>
                </a:rPr>
                <a:t>Promotion des NG de ZES inclusive et durable </a:t>
              </a:r>
            </a:p>
          </p:txBody>
        </p:sp>
      </p:grpSp>
      <p:grpSp>
        <p:nvGrpSpPr>
          <p:cNvPr id="11" name="Group 10">
            <a:extLst>
              <a:ext uri="{FF2B5EF4-FFF2-40B4-BE49-F238E27FC236}">
                <a16:creationId xmlns:a16="http://schemas.microsoft.com/office/drawing/2014/main" id="{FFA7D514-66BE-442D-9663-7DDED0966F76}"/>
              </a:ext>
            </a:extLst>
          </p:cNvPr>
          <p:cNvGrpSpPr/>
          <p:nvPr/>
        </p:nvGrpSpPr>
        <p:grpSpPr>
          <a:xfrm>
            <a:off x="6013170" y="1225582"/>
            <a:ext cx="3203059" cy="3203059"/>
            <a:chOff x="8488804" y="1857885"/>
            <a:chExt cx="2647156" cy="2647156"/>
          </a:xfrm>
        </p:grpSpPr>
        <p:sp>
          <p:nvSpPr>
            <p:cNvPr id="40" name="Oval 39">
              <a:extLst>
                <a:ext uri="{FF2B5EF4-FFF2-40B4-BE49-F238E27FC236}">
                  <a16:creationId xmlns:a16="http://schemas.microsoft.com/office/drawing/2014/main" id="{47F674E2-F4BC-454F-A89C-E99DE527F8D4}"/>
                </a:ext>
              </a:extLst>
            </p:cNvPr>
            <p:cNvSpPr/>
            <p:nvPr/>
          </p:nvSpPr>
          <p:spPr>
            <a:xfrm>
              <a:off x="8488804" y="1857885"/>
              <a:ext cx="2647156" cy="2647156"/>
            </a:xfrm>
            <a:prstGeom prst="ellipse">
              <a:avLst/>
            </a:prstGeom>
            <a:solidFill>
              <a:schemeClr val="bg2">
                <a:lumMod val="5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2E4336E5-F494-4833-B1F1-87B9A618A0DD}"/>
                </a:ext>
              </a:extLst>
            </p:cNvPr>
            <p:cNvSpPr txBox="1"/>
            <p:nvPr/>
          </p:nvSpPr>
          <p:spPr>
            <a:xfrm>
              <a:off x="8641121" y="3160290"/>
              <a:ext cx="2291329" cy="839391"/>
            </a:xfrm>
            <a:prstGeom prst="rect">
              <a:avLst/>
            </a:prstGeom>
            <a:noFill/>
          </p:spPr>
          <p:txBody>
            <a:bodyPr wrap="square" rtlCol="0">
              <a:spAutoFit/>
            </a:bodyPr>
            <a:lstStyle/>
            <a:p>
              <a:pPr lvl="0" algn="ctr">
                <a:defRPr/>
              </a:pPr>
              <a:r>
                <a:rPr lang="fr-FR" sz="2000" dirty="0">
                  <a:solidFill>
                    <a:prstClr val="white"/>
                  </a:solidFill>
                  <a:latin typeface="Arial Narrow" panose="020B0606020202030204" pitchFamily="34" charset="0"/>
                </a:rPr>
                <a:t>Soutenir l’opérationnalisation d’une ZLECAf inclusive et durable </a:t>
              </a:r>
            </a:p>
          </p:txBody>
        </p:sp>
        <p:pic>
          <p:nvPicPr>
            <p:cNvPr id="18" name="Picture 6" descr="Image result for icon work&quot;">
              <a:extLst>
                <a:ext uri="{FF2B5EF4-FFF2-40B4-BE49-F238E27FC236}">
                  <a16:creationId xmlns:a16="http://schemas.microsoft.com/office/drawing/2014/main" id="{71B74681-26E5-4CEF-B114-42C0A0F4E47D}"/>
                </a:ext>
              </a:extLst>
            </p:cNvPr>
            <p:cNvPicPr>
              <a:picLocks noChangeAspect="1" noChangeArrowheads="1"/>
            </p:cNvPicPr>
            <p:nvPr/>
          </p:nvPicPr>
          <p:blipFill>
            <a:blip r:embed="rId6" cstate="screen">
              <a:lum bright="70000" contrast="-70000"/>
              <a:extLst>
                <a:ext uri="{28A0092B-C50C-407E-A947-70E740481C1C}">
                  <a14:useLocalDpi xmlns:a14="http://schemas.microsoft.com/office/drawing/2010/main"/>
                </a:ext>
              </a:extLst>
            </a:blip>
            <a:srcRect/>
            <a:stretch>
              <a:fillRect/>
            </a:stretch>
          </p:blipFill>
          <p:spPr bwMode="auto">
            <a:xfrm>
              <a:off x="9404702" y="2340279"/>
              <a:ext cx="764168" cy="7641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9ACD2948-E55F-400C-B558-95CEC1B5FEB4}"/>
              </a:ext>
            </a:extLst>
          </p:cNvPr>
          <p:cNvGrpSpPr/>
          <p:nvPr/>
        </p:nvGrpSpPr>
        <p:grpSpPr>
          <a:xfrm>
            <a:off x="9018681" y="1287465"/>
            <a:ext cx="3203059" cy="3203059"/>
            <a:chOff x="6077757" y="1859014"/>
            <a:chExt cx="2647156" cy="2647156"/>
          </a:xfrm>
        </p:grpSpPr>
        <p:sp>
          <p:nvSpPr>
            <p:cNvPr id="39" name="Oval 38">
              <a:extLst>
                <a:ext uri="{FF2B5EF4-FFF2-40B4-BE49-F238E27FC236}">
                  <a16:creationId xmlns:a16="http://schemas.microsoft.com/office/drawing/2014/main" id="{622194F0-420A-49DF-A5E2-285B7B0B9C85}"/>
                </a:ext>
              </a:extLst>
            </p:cNvPr>
            <p:cNvSpPr/>
            <p:nvPr/>
          </p:nvSpPr>
          <p:spPr>
            <a:xfrm>
              <a:off x="6077757" y="1859014"/>
              <a:ext cx="2647156" cy="2647156"/>
            </a:xfrm>
            <a:prstGeom prst="ellipse">
              <a:avLst/>
            </a:prstGeom>
            <a:solidFill>
              <a:schemeClr val="accent2">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43" name="TextBox 42">
              <a:extLst>
                <a:ext uri="{FF2B5EF4-FFF2-40B4-BE49-F238E27FC236}">
                  <a16:creationId xmlns:a16="http://schemas.microsoft.com/office/drawing/2014/main" id="{A0D47818-0271-46A4-82A0-7980989CA4EC}"/>
                </a:ext>
              </a:extLst>
            </p:cNvPr>
            <p:cNvSpPr txBox="1"/>
            <p:nvPr/>
          </p:nvSpPr>
          <p:spPr>
            <a:xfrm>
              <a:off x="6359821" y="3025592"/>
              <a:ext cx="2083026" cy="1093751"/>
            </a:xfrm>
            <a:prstGeom prst="rect">
              <a:avLst/>
            </a:prstGeom>
            <a:noFill/>
          </p:spPr>
          <p:txBody>
            <a:bodyPr wrap="square" rtlCol="0">
              <a:spAutoFit/>
            </a:bodyPr>
            <a:lstStyle/>
            <a:p>
              <a:pPr lvl="0" algn="ctr">
                <a:defRPr/>
              </a:pPr>
              <a:r>
                <a:rPr lang="fr-FR" sz="2000" dirty="0">
                  <a:solidFill>
                    <a:prstClr val="white"/>
                  </a:solidFill>
                  <a:latin typeface="Arial Narrow" panose="020B0606020202030204" pitchFamily="34" charset="0"/>
                </a:rPr>
                <a:t>Renforcer la collaboration UNS &amp; </a:t>
              </a:r>
              <a:br>
                <a:rPr lang="fr-FR" sz="2000" dirty="0">
                  <a:solidFill>
                    <a:prstClr val="white"/>
                  </a:solidFill>
                  <a:latin typeface="Arial Narrow" panose="020B0606020202030204" pitchFamily="34" charset="0"/>
                </a:rPr>
              </a:br>
              <a:r>
                <a:rPr lang="fr-FR" sz="2000" dirty="0">
                  <a:solidFill>
                    <a:prstClr val="white"/>
                  </a:solidFill>
                  <a:latin typeface="Arial Narrow" panose="020B0606020202030204" pitchFamily="34" charset="0"/>
                </a:rPr>
                <a:t>la mobilisation de partenaires stratégiques </a:t>
              </a:r>
            </a:p>
          </p:txBody>
        </p:sp>
        <p:pic>
          <p:nvPicPr>
            <p:cNvPr id="14344" name="Picture 8" descr="Image result for icon people&quot;">
              <a:extLst>
                <a:ext uri="{FF2B5EF4-FFF2-40B4-BE49-F238E27FC236}">
                  <a16:creationId xmlns:a16="http://schemas.microsoft.com/office/drawing/2014/main" id="{0FB073D1-DB28-4E53-9B6F-71A00171ABBA}"/>
                </a:ext>
              </a:extLst>
            </p:cNvPr>
            <p:cNvPicPr>
              <a:picLocks noChangeAspect="1" noChangeArrowheads="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93655" y="2186342"/>
              <a:ext cx="905958" cy="905958"/>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extBox 30">
            <a:extLst>
              <a:ext uri="{FF2B5EF4-FFF2-40B4-BE49-F238E27FC236}">
                <a16:creationId xmlns:a16="http://schemas.microsoft.com/office/drawing/2014/main" id="{CCC06247-CB7D-4080-8D95-F99F20114FC2}"/>
              </a:ext>
            </a:extLst>
          </p:cNvPr>
          <p:cNvSpPr txBox="1"/>
          <p:nvPr/>
        </p:nvSpPr>
        <p:spPr>
          <a:xfrm>
            <a:off x="232609" y="6253661"/>
            <a:ext cx="6697580" cy="261610"/>
          </a:xfrm>
          <a:prstGeom prst="rect">
            <a:avLst/>
          </a:prstGeom>
          <a:noFill/>
        </p:spPr>
        <p:txBody>
          <a:bodyPr wrap="square" rtlCol="0">
            <a:spAutoFit/>
          </a:bodyPr>
          <a:lstStyle/>
          <a:p>
            <a:r>
              <a:rPr lang="en-US" sz="1100" dirty="0"/>
              <a:t>Source: XX</a:t>
            </a:r>
          </a:p>
        </p:txBody>
      </p:sp>
      <p:grpSp>
        <p:nvGrpSpPr>
          <p:cNvPr id="4" name="Groupe 3">
            <a:extLst>
              <a:ext uri="{FF2B5EF4-FFF2-40B4-BE49-F238E27FC236}">
                <a16:creationId xmlns:a16="http://schemas.microsoft.com/office/drawing/2014/main" id="{F7D734D3-55BB-7C1D-7D56-008EED8CBCEB}"/>
              </a:ext>
            </a:extLst>
          </p:cNvPr>
          <p:cNvGrpSpPr/>
          <p:nvPr/>
        </p:nvGrpSpPr>
        <p:grpSpPr>
          <a:xfrm>
            <a:off x="0" y="6477573"/>
            <a:ext cx="12192000" cy="446284"/>
            <a:chOff x="0" y="6477573"/>
            <a:chExt cx="12192000" cy="446284"/>
          </a:xfrm>
        </p:grpSpPr>
        <p:sp>
          <p:nvSpPr>
            <p:cNvPr id="5" name="Rectangle 4">
              <a:extLst>
                <a:ext uri="{FF2B5EF4-FFF2-40B4-BE49-F238E27FC236}">
                  <a16:creationId xmlns:a16="http://schemas.microsoft.com/office/drawing/2014/main" id="{680B6B48-8DBB-C50D-967E-83630981243E}"/>
                </a:ext>
              </a:extLst>
            </p:cNvPr>
            <p:cNvSpPr/>
            <p:nvPr/>
          </p:nvSpPr>
          <p:spPr>
            <a:xfrm>
              <a:off x="0" y="6523000"/>
              <a:ext cx="4136571" cy="335000"/>
            </a:xfrm>
            <a:prstGeom prst="rect">
              <a:avLst/>
            </a:prstGeom>
            <a:solidFill>
              <a:srgbClr val="1C3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680C67DF-6D78-1D27-D845-5F674D47FD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0390" y="6541433"/>
              <a:ext cx="2967210" cy="297140"/>
            </a:xfrm>
            <a:prstGeom prst="rect">
              <a:avLst/>
            </a:prstGeom>
          </p:spPr>
        </p:pic>
        <p:pic>
          <p:nvPicPr>
            <p:cNvPr id="10" name="Image 9">
              <a:extLst>
                <a:ext uri="{FF2B5EF4-FFF2-40B4-BE49-F238E27FC236}">
                  <a16:creationId xmlns:a16="http://schemas.microsoft.com/office/drawing/2014/main" id="{A47D23BC-CE0C-F2C7-06DA-8EB5F590C0F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36571" y="6477573"/>
              <a:ext cx="8055429" cy="446284"/>
            </a:xfrm>
            <a:prstGeom prst="rect">
              <a:avLst/>
            </a:prstGeom>
          </p:spPr>
        </p:pic>
      </p:grpSp>
      <p:pic>
        <p:nvPicPr>
          <p:cNvPr id="12" name="Picture 2" descr="Outline trade icon isolated black simple line Vector Image">
            <a:extLst>
              <a:ext uri="{FF2B5EF4-FFF2-40B4-BE49-F238E27FC236}">
                <a16:creationId xmlns:a16="http://schemas.microsoft.com/office/drawing/2014/main" id="{0D316C59-58A0-A019-DFDE-39EB951CD152}"/>
              </a:ext>
            </a:extLst>
          </p:cNvPr>
          <p:cNvPicPr>
            <a:picLocks noChangeAspect="1" noChangeArrowheads="1"/>
          </p:cNvPicPr>
          <p:nvPr/>
        </p:nvPicPr>
        <p:blipFill rotWithShape="1">
          <a:blip r:embed="rId10" cstate="screen">
            <a:clrChange>
              <a:clrFrom>
                <a:srgbClr val="FFFFFF"/>
              </a:clrFrom>
              <a:clrTo>
                <a:srgbClr val="FFFFFF">
                  <a:alpha val="0"/>
                </a:srgbClr>
              </a:clrTo>
            </a:clrChange>
            <a:alphaModFix/>
            <a:duotone>
              <a:prstClr val="black"/>
              <a:schemeClr val="tx2">
                <a:tint val="45000"/>
                <a:satMod val="400000"/>
              </a:schemeClr>
            </a:duotone>
            <a:extLst>
              <a:ext uri="{BEBA8EAE-BF5A-486C-A8C5-ECC9F3942E4B}">
                <a14:imgProps xmlns:a14="http://schemas.microsoft.com/office/drawing/2010/main">
                  <a14:imgLayer r:embed="rId11">
                    <a14:imgEffect>
                      <a14:colorTemperature colorTemp="5300"/>
                    </a14:imgEffect>
                    <a14:imgEffect>
                      <a14:saturation sat="97000"/>
                    </a14:imgEffect>
                  </a14:imgLayer>
                </a14:imgProps>
              </a:ext>
              <a:ext uri="{28A0092B-C50C-407E-A947-70E740481C1C}">
                <a14:useLocalDpi xmlns:a14="http://schemas.microsoft.com/office/drawing/2010/main"/>
              </a:ext>
            </a:extLst>
          </a:blip>
          <a:srcRect/>
          <a:stretch/>
        </p:blipFill>
        <p:spPr bwMode="auto">
          <a:xfrm>
            <a:off x="3985026" y="1518602"/>
            <a:ext cx="1597829" cy="1505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771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AB14C6CC-CA1C-B24D-8057-4ED55ED219FE}"/>
              </a:ext>
            </a:extLst>
          </p:cNvPr>
          <p:cNvSpPr txBox="1">
            <a:spLocks/>
          </p:cNvSpPr>
          <p:nvPr/>
        </p:nvSpPr>
        <p:spPr>
          <a:xfrm>
            <a:off x="-277092" y="5555055"/>
            <a:ext cx="5208238" cy="1016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000" b="1" dirty="0"/>
              <a:t>Pour plus </a:t>
            </a:r>
            <a:r>
              <a:rPr lang="en-US" sz="2000" b="1" dirty="0" err="1"/>
              <a:t>d'informations</a:t>
            </a:r>
            <a:r>
              <a:rPr lang="en-US" sz="2000" b="1" dirty="0"/>
              <a:t>:</a:t>
            </a:r>
          </a:p>
          <a:p>
            <a:pPr>
              <a:lnSpc>
                <a:spcPct val="100000"/>
              </a:lnSpc>
              <a:spcBef>
                <a:spcPts val="0"/>
              </a:spcBef>
            </a:pPr>
            <a:r>
              <a:rPr lang="en-US" sz="1800" dirty="0"/>
              <a:t>www.uneca.org/ea-icsoe27</a:t>
            </a:r>
            <a:endParaRPr lang="en-US" sz="2000" dirty="0"/>
          </a:p>
        </p:txBody>
      </p:sp>
      <p:pic>
        <p:nvPicPr>
          <p:cNvPr id="4" name="Image 3">
            <a:extLst>
              <a:ext uri="{FF2B5EF4-FFF2-40B4-BE49-F238E27FC236}">
                <a16:creationId xmlns:a16="http://schemas.microsoft.com/office/drawing/2014/main" id="{8A79D1F0-60A2-08D2-2BD7-9BBB2BC5D8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8760"/>
            <a:ext cx="12192000" cy="5720080"/>
          </a:xfrm>
          <a:prstGeom prst="rect">
            <a:avLst/>
          </a:prstGeom>
        </p:spPr>
      </p:pic>
      <p:sp>
        <p:nvSpPr>
          <p:cNvPr id="5" name="Rectangle 4">
            <a:extLst>
              <a:ext uri="{FF2B5EF4-FFF2-40B4-BE49-F238E27FC236}">
                <a16:creationId xmlns:a16="http://schemas.microsoft.com/office/drawing/2014/main" id="{61449728-645E-3795-C29A-2ED54D5CBDDB}"/>
              </a:ext>
            </a:extLst>
          </p:cNvPr>
          <p:cNvSpPr/>
          <p:nvPr/>
        </p:nvSpPr>
        <p:spPr>
          <a:xfrm>
            <a:off x="3734616" y="1914882"/>
            <a:ext cx="4722768" cy="4154984"/>
          </a:xfrm>
          <a:prstGeom prst="rect">
            <a:avLst/>
          </a:prstGeom>
          <a:noFill/>
        </p:spPr>
        <p:txBody>
          <a:bodyPr wrap="none" lIns="91440" tIns="45720" rIns="91440" bIns="45720">
            <a:spAutoFit/>
          </a:bodyPr>
          <a:lstStyle/>
          <a:p>
            <a:pPr algn="ctr"/>
            <a:r>
              <a:rPr lang="fr-FR" sz="6600" b="0" cap="none" spc="0" dirty="0">
                <a:ln w="0"/>
                <a:solidFill>
                  <a:schemeClr val="bg1"/>
                </a:solidFill>
                <a:latin typeface="Berlin Sans FB Demi" panose="020E0802020502020306" pitchFamily="34" charset="0"/>
              </a:rPr>
              <a:t>Merci! </a:t>
            </a:r>
            <a:endParaRPr lang="fr-FR" sz="6600" dirty="0">
              <a:ln w="0"/>
              <a:solidFill>
                <a:schemeClr val="bg1"/>
              </a:solidFill>
              <a:latin typeface="Berlin Sans FB Demi" panose="020E0802020502020306" pitchFamily="34" charset="0"/>
            </a:endParaRPr>
          </a:p>
          <a:p>
            <a:pPr algn="ctr"/>
            <a:r>
              <a:rPr lang="fr-FR" sz="6600" b="0" cap="none" spc="0" dirty="0" err="1">
                <a:ln w="0"/>
                <a:solidFill>
                  <a:schemeClr val="bg1"/>
                </a:solidFill>
                <a:latin typeface="Berlin Sans FB Demi" panose="020E0802020502020306" pitchFamily="34" charset="0"/>
              </a:rPr>
              <a:t>Thank</a:t>
            </a:r>
            <a:r>
              <a:rPr lang="fr-FR" sz="6600" b="0" cap="none" spc="0" dirty="0">
                <a:ln w="0"/>
                <a:solidFill>
                  <a:schemeClr val="bg1"/>
                </a:solidFill>
                <a:latin typeface="Berlin Sans FB Demi" panose="020E0802020502020306" pitchFamily="34" charset="0"/>
              </a:rPr>
              <a:t> You! </a:t>
            </a:r>
          </a:p>
          <a:p>
            <a:pPr algn="ctr"/>
            <a:r>
              <a:rPr lang="fr-FR" sz="6600" dirty="0">
                <a:ln w="0"/>
                <a:solidFill>
                  <a:schemeClr val="bg1"/>
                </a:solidFill>
                <a:latin typeface="Berlin Sans FB Demi" panose="020E0802020502020306" pitchFamily="34" charset="0"/>
              </a:rPr>
              <a:t>Gracias! </a:t>
            </a:r>
          </a:p>
          <a:p>
            <a:pPr algn="ctr"/>
            <a:r>
              <a:rPr lang="fr-FR" sz="6600" b="0" cap="none" spc="0" dirty="0" err="1">
                <a:ln w="0"/>
                <a:solidFill>
                  <a:schemeClr val="bg1"/>
                </a:solidFill>
                <a:latin typeface="Berlin Sans FB Demi" panose="020E0802020502020306" pitchFamily="34" charset="0"/>
              </a:rPr>
              <a:t>Obrigada</a:t>
            </a:r>
            <a:r>
              <a:rPr lang="fr-FR" sz="6600" dirty="0">
                <a:ln w="0"/>
                <a:solidFill>
                  <a:schemeClr val="bg1"/>
                </a:solidFill>
                <a:latin typeface="Berlin Sans FB Demi" panose="020E0802020502020306" pitchFamily="34" charset="0"/>
              </a:rPr>
              <a:t>!</a:t>
            </a:r>
            <a:endParaRPr lang="fr-FR" sz="6600" b="0" cap="none" spc="0" dirty="0">
              <a:ln w="0"/>
              <a:solidFill>
                <a:schemeClr val="bg1"/>
              </a:solidFill>
              <a:latin typeface="Berlin Sans FB Demi" panose="020E0802020502020306" pitchFamily="34" charset="0"/>
            </a:endParaRPr>
          </a:p>
        </p:txBody>
      </p:sp>
      <p:sp>
        <p:nvSpPr>
          <p:cNvPr id="6" name="Rectangle 5">
            <a:extLst>
              <a:ext uri="{FF2B5EF4-FFF2-40B4-BE49-F238E27FC236}">
                <a16:creationId xmlns:a16="http://schemas.microsoft.com/office/drawing/2014/main" id="{F3569480-C6C3-AEE2-57E8-BD307B14A939}"/>
              </a:ext>
            </a:extLst>
          </p:cNvPr>
          <p:cNvSpPr/>
          <p:nvPr/>
        </p:nvSpPr>
        <p:spPr>
          <a:xfrm>
            <a:off x="0" y="0"/>
            <a:ext cx="12192000" cy="11379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70E2E93B-0BFD-89EC-DE69-3C0A26E4EF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589" y="381787"/>
            <a:ext cx="4694145" cy="470077"/>
          </a:xfrm>
          <a:prstGeom prst="rect">
            <a:avLst/>
          </a:prstGeom>
        </p:spPr>
      </p:pic>
      <p:pic>
        <p:nvPicPr>
          <p:cNvPr id="10" name="Image 9">
            <a:extLst>
              <a:ext uri="{FF2B5EF4-FFF2-40B4-BE49-F238E27FC236}">
                <a16:creationId xmlns:a16="http://schemas.microsoft.com/office/drawing/2014/main" id="{12442FE8-E9E1-DF8E-B218-91A5097517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12166" y="259616"/>
            <a:ext cx="1167245" cy="729528"/>
          </a:xfrm>
          <a:prstGeom prst="rect">
            <a:avLst/>
          </a:prstGeom>
        </p:spPr>
      </p:pic>
      <p:pic>
        <p:nvPicPr>
          <p:cNvPr id="13" name="Image 12">
            <a:extLst>
              <a:ext uri="{FF2B5EF4-FFF2-40B4-BE49-F238E27FC236}">
                <a16:creationId xmlns:a16="http://schemas.microsoft.com/office/drawing/2014/main" id="{832C38CB-EE44-0224-768F-DC963279A1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063018"/>
            <a:ext cx="12192000" cy="170634"/>
          </a:xfrm>
          <a:prstGeom prst="rect">
            <a:avLst/>
          </a:prstGeom>
        </p:spPr>
      </p:pic>
    </p:spTree>
    <p:extLst>
      <p:ext uri="{BB962C8B-B14F-4D97-AF65-F5344CB8AC3E}">
        <p14:creationId xmlns:p14="http://schemas.microsoft.com/office/powerpoint/2010/main" val="1978470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11DD024-038F-466B-735D-6C79DE4DEC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030"/>
            <a:ext cx="12192000" cy="6879030"/>
          </a:xfrm>
          <a:prstGeom prst="rect">
            <a:avLst/>
          </a:prstGeom>
        </p:spPr>
      </p:pic>
      <p:sp>
        <p:nvSpPr>
          <p:cNvPr id="8" name="Title 1">
            <a:extLst>
              <a:ext uri="{FF2B5EF4-FFF2-40B4-BE49-F238E27FC236}">
                <a16:creationId xmlns:a16="http://schemas.microsoft.com/office/drawing/2014/main" id="{4F4AEAEB-717B-7128-5293-87610A6A5DC2}"/>
              </a:ext>
            </a:extLst>
          </p:cNvPr>
          <p:cNvSpPr txBox="1">
            <a:spLocks/>
          </p:cNvSpPr>
          <p:nvPr/>
        </p:nvSpPr>
        <p:spPr>
          <a:xfrm>
            <a:off x="3343703" y="227339"/>
            <a:ext cx="5504594" cy="64948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kumimoji="0" lang="en-US" sz="2400" b="0" i="0" u="none" strike="noStrike" kern="1200" cap="none" spc="0" normalizeH="0" baseline="0" noProof="0" dirty="0">
                <a:ln>
                  <a:noFill/>
                </a:ln>
                <a:solidFill>
                  <a:srgbClr val="FD9D24"/>
                </a:solidFill>
                <a:effectLst/>
                <a:uLnTx/>
                <a:uFillTx/>
                <a:latin typeface="Arial" panose="020B0604020202020204" pitchFamily="34" charset="0"/>
                <a:ea typeface="+mj-ea"/>
                <a:cs typeface="Arial" panose="020B0604020202020204" pitchFamily="34" charset="0"/>
              </a:rPr>
              <a:t>PLAN/SOMMAIRE</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rgbClr val="FD9D24"/>
              </a:solidFill>
              <a:effectLst/>
              <a:uLnTx/>
              <a:uFillTx/>
              <a:latin typeface="Arial" panose="020B0604020202020204" pitchFamily="34" charset="0"/>
              <a:ea typeface="+mj-ea"/>
              <a:cs typeface="Arial" panose="020B0604020202020204" pitchFamily="34" charset="0"/>
            </a:endParaRPr>
          </a:p>
        </p:txBody>
      </p:sp>
      <p:grpSp>
        <p:nvGrpSpPr>
          <p:cNvPr id="10" name="Group 4">
            <a:extLst>
              <a:ext uri="{FF2B5EF4-FFF2-40B4-BE49-F238E27FC236}">
                <a16:creationId xmlns:a16="http://schemas.microsoft.com/office/drawing/2014/main" id="{585A478C-A314-E4DA-5124-4E5B59C70F84}"/>
              </a:ext>
            </a:extLst>
          </p:cNvPr>
          <p:cNvGrpSpPr/>
          <p:nvPr/>
        </p:nvGrpSpPr>
        <p:grpSpPr>
          <a:xfrm>
            <a:off x="467702" y="1258728"/>
            <a:ext cx="6220829" cy="1125376"/>
            <a:chOff x="499882" y="1589738"/>
            <a:chExt cx="6220829" cy="1125376"/>
          </a:xfrm>
        </p:grpSpPr>
        <p:sp>
          <p:nvSpPr>
            <p:cNvPr id="11" name="Rectangle: Top Corners Rounded 2">
              <a:extLst>
                <a:ext uri="{FF2B5EF4-FFF2-40B4-BE49-F238E27FC236}">
                  <a16:creationId xmlns:a16="http://schemas.microsoft.com/office/drawing/2014/main" id="{3F958F26-8002-EA3D-DDE2-3974DE83F0D9}"/>
                </a:ext>
              </a:extLst>
            </p:cNvPr>
            <p:cNvSpPr/>
            <p:nvPr/>
          </p:nvSpPr>
          <p:spPr>
            <a:xfrm rot="5400000">
              <a:off x="3460580" y="-599873"/>
              <a:ext cx="1015664" cy="5504598"/>
            </a:xfrm>
            <a:prstGeom prst="round2SameRect">
              <a:avLst>
                <a:gd name="adj1" fmla="val 50000"/>
                <a:gd name="adj2" fmla="val 0"/>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vert270" lIns="91440" tIns="91440" bIns="5486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A97D9"/>
                  </a:solidFill>
                  <a:latin typeface="Arial" panose="020B0604020202020204" pitchFamily="34" charset="0"/>
                  <a:cs typeface="Arial" panose="020B0604020202020204" pitchFamily="34" charset="0"/>
                </a:rPr>
                <a:t>Vue </a:t>
              </a:r>
              <a:r>
                <a:rPr lang="fr-FR" sz="2400" b="1" dirty="0">
                  <a:solidFill>
                    <a:srgbClr val="0A97D9"/>
                  </a:solidFill>
                  <a:latin typeface="Arial" panose="020B0604020202020204" pitchFamily="34" charset="0"/>
                  <a:cs typeface="Arial" panose="020B0604020202020204" pitchFamily="34" charset="0"/>
                </a:rPr>
                <a:t>d’ensemble</a:t>
              </a:r>
              <a:endParaRPr kumimoji="0" lang="fr-FR" sz="2400" b="1" i="0" u="none" strike="noStrike" kern="1200" cap="none" spc="0" normalizeH="0" baseline="0" dirty="0">
                <a:ln>
                  <a:noFill/>
                </a:ln>
                <a:solidFill>
                  <a:srgbClr val="0A97D9"/>
                </a:solidFill>
                <a:effectLst/>
                <a:uLnTx/>
                <a:uFillTx/>
                <a:latin typeface="Arial" panose="020B0604020202020204" pitchFamily="34" charset="0"/>
                <a:ea typeface="+mn-ea"/>
                <a:cs typeface="Arial" panose="020B0604020202020204" pitchFamily="34" charset="0"/>
              </a:endParaRPr>
            </a:p>
          </p:txBody>
        </p:sp>
        <p:sp>
          <p:nvSpPr>
            <p:cNvPr id="12" name="Oval 1">
              <a:extLst>
                <a:ext uri="{FF2B5EF4-FFF2-40B4-BE49-F238E27FC236}">
                  <a16:creationId xmlns:a16="http://schemas.microsoft.com/office/drawing/2014/main" id="{9D2E8D56-D3CE-2CD0-15DC-9CE6D3B8FB12}"/>
                </a:ext>
              </a:extLst>
            </p:cNvPr>
            <p:cNvSpPr/>
            <p:nvPr/>
          </p:nvSpPr>
          <p:spPr>
            <a:xfrm>
              <a:off x="499882" y="1589738"/>
              <a:ext cx="1125376" cy="1125376"/>
            </a:xfrm>
            <a:prstGeom prst="ellipse">
              <a:avLst/>
            </a:prstGeom>
            <a:ln w="76200">
              <a:solidFill>
                <a:schemeClr val="accent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01</a:t>
              </a:r>
              <a:endPar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23" name="Image 22">
            <a:extLst>
              <a:ext uri="{FF2B5EF4-FFF2-40B4-BE49-F238E27FC236}">
                <a16:creationId xmlns:a16="http://schemas.microsoft.com/office/drawing/2014/main" id="{CADE3CBF-4B24-FD88-84EF-E0B9ADCD73A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99007" y="290945"/>
            <a:ext cx="4682517" cy="5480774"/>
          </a:xfrm>
          <a:prstGeom prst="rect">
            <a:avLst/>
          </a:prstGeom>
        </p:spPr>
      </p:pic>
      <p:pic>
        <p:nvPicPr>
          <p:cNvPr id="2" name="Image 1">
            <a:extLst>
              <a:ext uri="{FF2B5EF4-FFF2-40B4-BE49-F238E27FC236}">
                <a16:creationId xmlns:a16="http://schemas.microsoft.com/office/drawing/2014/main" id="{E9BA7489-26A8-86CC-6216-68A8F713A9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492" y="338644"/>
            <a:ext cx="4010197" cy="401586"/>
          </a:xfrm>
          <a:prstGeom prst="rect">
            <a:avLst/>
          </a:prstGeom>
        </p:spPr>
      </p:pic>
      <p:grpSp>
        <p:nvGrpSpPr>
          <p:cNvPr id="3" name="Group 4">
            <a:extLst>
              <a:ext uri="{FF2B5EF4-FFF2-40B4-BE49-F238E27FC236}">
                <a16:creationId xmlns:a16="http://schemas.microsoft.com/office/drawing/2014/main" id="{B66AAC16-64DD-5FB0-A786-B8E95F315F36}"/>
              </a:ext>
            </a:extLst>
          </p:cNvPr>
          <p:cNvGrpSpPr/>
          <p:nvPr/>
        </p:nvGrpSpPr>
        <p:grpSpPr>
          <a:xfrm>
            <a:off x="396552" y="2574560"/>
            <a:ext cx="6220829" cy="1125376"/>
            <a:chOff x="499882" y="1589738"/>
            <a:chExt cx="6220829" cy="1125376"/>
          </a:xfrm>
        </p:grpSpPr>
        <p:sp>
          <p:nvSpPr>
            <p:cNvPr id="5" name="Rectangle: Top Corners Rounded 2">
              <a:extLst>
                <a:ext uri="{FF2B5EF4-FFF2-40B4-BE49-F238E27FC236}">
                  <a16:creationId xmlns:a16="http://schemas.microsoft.com/office/drawing/2014/main" id="{568C0E2A-6A18-DF82-8DDC-FF8A7345F1CD}"/>
                </a:ext>
              </a:extLst>
            </p:cNvPr>
            <p:cNvSpPr/>
            <p:nvPr/>
          </p:nvSpPr>
          <p:spPr>
            <a:xfrm rot="5400000">
              <a:off x="3460580" y="-599873"/>
              <a:ext cx="1015664" cy="5504598"/>
            </a:xfrm>
            <a:prstGeom prst="round2SameRect">
              <a:avLst>
                <a:gd name="adj1" fmla="val 50000"/>
                <a:gd name="adj2" fmla="val 0"/>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vert270" lIns="91440" tIns="91440" bIns="5486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0A97D9"/>
                  </a:solidFill>
                  <a:latin typeface="Arial" panose="020B0604020202020204" pitchFamily="34" charset="0"/>
                  <a:cs typeface="Arial" panose="020B0604020202020204" pitchFamily="34" charset="0"/>
                </a:rPr>
                <a:t>Réalisations</a:t>
              </a:r>
              <a:r>
                <a:rPr lang="en-US" sz="2400" b="1" dirty="0">
                  <a:solidFill>
                    <a:srgbClr val="0A97D9"/>
                  </a:solidFill>
                  <a:latin typeface="Arial" panose="020B0604020202020204" pitchFamily="34" charset="0"/>
                  <a:cs typeface="Arial" panose="020B0604020202020204" pitchFamily="34" charset="0"/>
                </a:rPr>
                <a:t> </a:t>
              </a:r>
              <a:r>
                <a:rPr lang="fr-FR" sz="2400" b="1" dirty="0">
                  <a:solidFill>
                    <a:srgbClr val="0A97D9"/>
                  </a:solidFill>
                  <a:latin typeface="Arial" panose="020B0604020202020204" pitchFamily="34" charset="0"/>
                  <a:cs typeface="Arial" panose="020B0604020202020204" pitchFamily="34" charset="0"/>
                </a:rPr>
                <a:t>depuis</a:t>
              </a:r>
              <a:r>
                <a:rPr lang="en-US" sz="2400" b="1" dirty="0">
                  <a:solidFill>
                    <a:srgbClr val="0A97D9"/>
                  </a:solidFill>
                  <a:latin typeface="Arial" panose="020B0604020202020204" pitchFamily="34" charset="0"/>
                  <a:cs typeface="Arial" panose="020B0604020202020204" pitchFamily="34" charset="0"/>
                </a:rPr>
                <a:t> CIE 2023</a:t>
              </a:r>
              <a:endParaRPr kumimoji="0" lang="en-US" sz="2400" b="1" i="0" u="none" strike="noStrike" kern="1200" cap="none" spc="0" normalizeH="0" baseline="0" noProof="0" dirty="0">
                <a:ln>
                  <a:noFill/>
                </a:ln>
                <a:solidFill>
                  <a:srgbClr val="0A97D9"/>
                </a:solidFill>
                <a:effectLst/>
                <a:uLnTx/>
                <a:uFillTx/>
                <a:latin typeface="Arial" panose="020B0604020202020204" pitchFamily="34" charset="0"/>
                <a:ea typeface="+mn-ea"/>
                <a:cs typeface="Arial" panose="020B0604020202020204" pitchFamily="34" charset="0"/>
              </a:endParaRPr>
            </a:p>
          </p:txBody>
        </p:sp>
        <p:sp>
          <p:nvSpPr>
            <p:cNvPr id="6" name="Oval 1">
              <a:extLst>
                <a:ext uri="{FF2B5EF4-FFF2-40B4-BE49-F238E27FC236}">
                  <a16:creationId xmlns:a16="http://schemas.microsoft.com/office/drawing/2014/main" id="{2E9E61BA-FEDC-70DC-1971-082EE7B68D3F}"/>
                </a:ext>
              </a:extLst>
            </p:cNvPr>
            <p:cNvSpPr/>
            <p:nvPr/>
          </p:nvSpPr>
          <p:spPr>
            <a:xfrm>
              <a:off x="499882" y="1589738"/>
              <a:ext cx="1125376" cy="1125376"/>
            </a:xfrm>
            <a:prstGeom prst="ellipse">
              <a:avLst/>
            </a:prstGeom>
            <a:ln w="76200">
              <a:solidFill>
                <a:schemeClr val="accent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02</a:t>
              </a:r>
              <a:endPar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7" name="Group 4">
            <a:extLst>
              <a:ext uri="{FF2B5EF4-FFF2-40B4-BE49-F238E27FC236}">
                <a16:creationId xmlns:a16="http://schemas.microsoft.com/office/drawing/2014/main" id="{B342959B-2BC6-07E8-8FAF-D054F0E22AAB}"/>
              </a:ext>
            </a:extLst>
          </p:cNvPr>
          <p:cNvGrpSpPr/>
          <p:nvPr/>
        </p:nvGrpSpPr>
        <p:grpSpPr>
          <a:xfrm>
            <a:off x="376492" y="3876712"/>
            <a:ext cx="6220829" cy="1125376"/>
            <a:chOff x="499882" y="1589738"/>
            <a:chExt cx="6220829" cy="1125376"/>
          </a:xfrm>
        </p:grpSpPr>
        <p:sp>
          <p:nvSpPr>
            <p:cNvPr id="9" name="Rectangle: Top Corners Rounded 2">
              <a:extLst>
                <a:ext uri="{FF2B5EF4-FFF2-40B4-BE49-F238E27FC236}">
                  <a16:creationId xmlns:a16="http://schemas.microsoft.com/office/drawing/2014/main" id="{9FF1777A-2ACE-E50A-EF05-35CB370A8ABC}"/>
                </a:ext>
              </a:extLst>
            </p:cNvPr>
            <p:cNvSpPr/>
            <p:nvPr/>
          </p:nvSpPr>
          <p:spPr>
            <a:xfrm rot="5400000">
              <a:off x="3460580" y="-599873"/>
              <a:ext cx="1015664" cy="5504598"/>
            </a:xfrm>
            <a:prstGeom prst="round2SameRect">
              <a:avLst>
                <a:gd name="adj1" fmla="val 50000"/>
                <a:gd name="adj2" fmla="val 0"/>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vert270" lIns="91440" tIns="91440" bIns="5486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0A97D9"/>
                  </a:solidFill>
                  <a:latin typeface="Arial" panose="020B0604020202020204" pitchFamily="34" charset="0"/>
                  <a:cs typeface="Arial" panose="020B0604020202020204" pitchFamily="34" charset="0"/>
                </a:rPr>
                <a:t>Enjeux &amp;</a:t>
              </a:r>
              <a:r>
                <a:rPr lang="en-US" sz="2400" b="1" dirty="0">
                  <a:solidFill>
                    <a:srgbClr val="0A97D9"/>
                  </a:solidFill>
                  <a:latin typeface="Arial" panose="020B0604020202020204" pitchFamily="34" charset="0"/>
                  <a:cs typeface="Arial" panose="020B0604020202020204" pitchFamily="34" charset="0"/>
                </a:rPr>
                <a:t> </a:t>
              </a:r>
              <a:r>
                <a:rPr lang="fr-FR" sz="2400" b="1" dirty="0">
                  <a:solidFill>
                    <a:srgbClr val="0A97D9"/>
                  </a:solidFill>
                  <a:latin typeface="Arial" panose="020B0604020202020204" pitchFamily="34" charset="0"/>
                  <a:cs typeface="Arial" panose="020B0604020202020204" pitchFamily="34" charset="0"/>
                </a:rPr>
                <a:t>Enseignements</a:t>
              </a:r>
              <a:endParaRPr kumimoji="0" lang="en-US" sz="2400" b="1" i="0" u="none" strike="noStrike" kern="1200" cap="none" spc="0" normalizeH="0" baseline="0" noProof="0" dirty="0">
                <a:ln>
                  <a:noFill/>
                </a:ln>
                <a:solidFill>
                  <a:srgbClr val="0A97D9"/>
                </a:solidFill>
                <a:effectLst/>
                <a:uLnTx/>
                <a:uFillTx/>
                <a:latin typeface="Arial" panose="020B0604020202020204" pitchFamily="34" charset="0"/>
                <a:ea typeface="+mn-ea"/>
                <a:cs typeface="Arial" panose="020B0604020202020204" pitchFamily="34" charset="0"/>
              </a:endParaRPr>
            </a:p>
          </p:txBody>
        </p:sp>
        <p:sp>
          <p:nvSpPr>
            <p:cNvPr id="16" name="Oval 1">
              <a:extLst>
                <a:ext uri="{FF2B5EF4-FFF2-40B4-BE49-F238E27FC236}">
                  <a16:creationId xmlns:a16="http://schemas.microsoft.com/office/drawing/2014/main" id="{35507814-5FF7-1DEC-3E31-A675927A06BF}"/>
                </a:ext>
              </a:extLst>
            </p:cNvPr>
            <p:cNvSpPr/>
            <p:nvPr/>
          </p:nvSpPr>
          <p:spPr>
            <a:xfrm>
              <a:off x="499882" y="1589738"/>
              <a:ext cx="1125376" cy="1125376"/>
            </a:xfrm>
            <a:prstGeom prst="ellipse">
              <a:avLst/>
            </a:prstGeom>
            <a:ln w="76200">
              <a:solidFill>
                <a:schemeClr val="accent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03</a:t>
              </a:r>
              <a:endPar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7" name="Group 4">
            <a:extLst>
              <a:ext uri="{FF2B5EF4-FFF2-40B4-BE49-F238E27FC236}">
                <a16:creationId xmlns:a16="http://schemas.microsoft.com/office/drawing/2014/main" id="{7E8CD3C9-1C29-8441-1122-ED3D30439DC3}"/>
              </a:ext>
            </a:extLst>
          </p:cNvPr>
          <p:cNvGrpSpPr/>
          <p:nvPr/>
        </p:nvGrpSpPr>
        <p:grpSpPr>
          <a:xfrm>
            <a:off x="328814" y="5172485"/>
            <a:ext cx="6220829" cy="1125376"/>
            <a:chOff x="499882" y="1589738"/>
            <a:chExt cx="6220829" cy="1125376"/>
          </a:xfrm>
        </p:grpSpPr>
        <p:sp>
          <p:nvSpPr>
            <p:cNvPr id="18" name="Rectangle: Top Corners Rounded 2">
              <a:extLst>
                <a:ext uri="{FF2B5EF4-FFF2-40B4-BE49-F238E27FC236}">
                  <a16:creationId xmlns:a16="http://schemas.microsoft.com/office/drawing/2014/main" id="{E5316B4A-97B5-FDD9-65F8-FD859DF16683}"/>
                </a:ext>
              </a:extLst>
            </p:cNvPr>
            <p:cNvSpPr/>
            <p:nvPr/>
          </p:nvSpPr>
          <p:spPr>
            <a:xfrm rot="5400000">
              <a:off x="3460580" y="-599873"/>
              <a:ext cx="1015664" cy="5504598"/>
            </a:xfrm>
            <a:prstGeom prst="round2SameRect">
              <a:avLst>
                <a:gd name="adj1" fmla="val 50000"/>
                <a:gd name="adj2" fmla="val 0"/>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vert270" lIns="91440" tIns="91440" bIns="5486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0A97D9"/>
                  </a:solidFill>
                  <a:latin typeface="Arial" panose="020B0604020202020204" pitchFamily="34" charset="0"/>
                  <a:cs typeface="Arial" panose="020B0604020202020204" pitchFamily="34" charset="0"/>
                </a:rPr>
                <a:t>Cadre Stratégique et Résultats Escomptés pour 2025</a:t>
              </a:r>
              <a:endParaRPr kumimoji="0" lang="en-US" sz="2400" b="1" i="0" u="none" strike="noStrike" kern="1200" cap="none" spc="0" normalizeH="0" baseline="0" noProof="0" dirty="0">
                <a:ln>
                  <a:noFill/>
                </a:ln>
                <a:solidFill>
                  <a:srgbClr val="0A97D9"/>
                </a:solidFill>
                <a:effectLst/>
                <a:uLnTx/>
                <a:uFillTx/>
                <a:latin typeface="Arial" panose="020B0604020202020204" pitchFamily="34" charset="0"/>
                <a:ea typeface="+mn-ea"/>
                <a:cs typeface="Arial" panose="020B0604020202020204" pitchFamily="34" charset="0"/>
              </a:endParaRPr>
            </a:p>
          </p:txBody>
        </p:sp>
        <p:sp>
          <p:nvSpPr>
            <p:cNvPr id="19" name="Oval 1">
              <a:extLst>
                <a:ext uri="{FF2B5EF4-FFF2-40B4-BE49-F238E27FC236}">
                  <a16:creationId xmlns:a16="http://schemas.microsoft.com/office/drawing/2014/main" id="{4B0A7956-78A0-121E-29F9-E552C7D78A31}"/>
                </a:ext>
              </a:extLst>
            </p:cNvPr>
            <p:cNvSpPr/>
            <p:nvPr/>
          </p:nvSpPr>
          <p:spPr>
            <a:xfrm>
              <a:off x="499882" y="1589738"/>
              <a:ext cx="1125376" cy="1125376"/>
            </a:xfrm>
            <a:prstGeom prst="ellipse">
              <a:avLst/>
            </a:prstGeom>
            <a:ln w="76200">
              <a:solidFill>
                <a:schemeClr val="accent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04</a:t>
              </a:r>
              <a:endPar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770185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41C2F73-81D3-AA24-4BE8-43262D312BD0}"/>
              </a:ext>
            </a:extLst>
          </p:cNvPr>
          <p:cNvSpPr>
            <a:spLocks noGrp="1"/>
          </p:cNvSpPr>
          <p:nvPr>
            <p:ph type="title"/>
          </p:nvPr>
        </p:nvSpPr>
        <p:spPr/>
        <p:txBody>
          <a:bodyPr/>
          <a:lstStyle/>
          <a:p>
            <a:r>
              <a:rPr lang="fr-FR" dirty="0"/>
              <a:t>VUE D’ENSEMBLE </a:t>
            </a:r>
          </a:p>
        </p:txBody>
      </p:sp>
      <p:pic>
        <p:nvPicPr>
          <p:cNvPr id="8" name="Espace réservé du contenu 7">
            <a:extLst>
              <a:ext uri="{FF2B5EF4-FFF2-40B4-BE49-F238E27FC236}">
                <a16:creationId xmlns:a16="http://schemas.microsoft.com/office/drawing/2014/main" id="{7DAAB31D-0BAE-5AAC-1581-96944742CF3C}"/>
              </a:ext>
            </a:extLst>
          </p:cNvPr>
          <p:cNvPicPr>
            <a:picLocks noGrp="1" noChangeAspect="1"/>
          </p:cNvPicPr>
          <p:nvPr>
            <p:ph sz="half" idx="2"/>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70667" y="898525"/>
            <a:ext cx="11250667" cy="5278438"/>
          </a:xfrm>
        </p:spPr>
      </p:pic>
      <p:sp>
        <p:nvSpPr>
          <p:cNvPr id="4" name="Rectangle 3">
            <a:extLst>
              <a:ext uri="{FF2B5EF4-FFF2-40B4-BE49-F238E27FC236}">
                <a16:creationId xmlns:a16="http://schemas.microsoft.com/office/drawing/2014/main" id="{0C3DEC9C-CD59-4A77-AE1C-181C3E62052F}"/>
              </a:ext>
            </a:extLst>
          </p:cNvPr>
          <p:cNvSpPr/>
          <p:nvPr/>
        </p:nvSpPr>
        <p:spPr>
          <a:xfrm>
            <a:off x="370113" y="1164362"/>
            <a:ext cx="5678906" cy="380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grpSp>
        <p:nvGrpSpPr>
          <p:cNvPr id="9" name="Groupe 8">
            <a:extLst>
              <a:ext uri="{FF2B5EF4-FFF2-40B4-BE49-F238E27FC236}">
                <a16:creationId xmlns:a16="http://schemas.microsoft.com/office/drawing/2014/main" id="{AF5C825A-ED11-7E60-904B-D95B8E45EB6B}"/>
              </a:ext>
            </a:extLst>
          </p:cNvPr>
          <p:cNvGrpSpPr/>
          <p:nvPr/>
        </p:nvGrpSpPr>
        <p:grpSpPr>
          <a:xfrm>
            <a:off x="0" y="6477573"/>
            <a:ext cx="12192000" cy="446284"/>
            <a:chOff x="0" y="6477573"/>
            <a:chExt cx="12192000" cy="446284"/>
          </a:xfrm>
        </p:grpSpPr>
        <p:sp>
          <p:nvSpPr>
            <p:cNvPr id="10" name="Rectangle 9">
              <a:extLst>
                <a:ext uri="{FF2B5EF4-FFF2-40B4-BE49-F238E27FC236}">
                  <a16:creationId xmlns:a16="http://schemas.microsoft.com/office/drawing/2014/main" id="{06F0694A-39BF-6186-6D7D-3B911666D825}"/>
                </a:ext>
              </a:extLst>
            </p:cNvPr>
            <p:cNvSpPr/>
            <p:nvPr/>
          </p:nvSpPr>
          <p:spPr>
            <a:xfrm>
              <a:off x="0" y="6523000"/>
              <a:ext cx="4136571" cy="335000"/>
            </a:xfrm>
            <a:prstGeom prst="rect">
              <a:avLst/>
            </a:prstGeom>
            <a:solidFill>
              <a:srgbClr val="1C3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CEC4F301-BDA0-EC60-410D-273C27BED8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390" y="6541433"/>
              <a:ext cx="2967210" cy="297140"/>
            </a:xfrm>
            <a:prstGeom prst="rect">
              <a:avLst/>
            </a:prstGeom>
          </p:spPr>
        </p:pic>
        <p:pic>
          <p:nvPicPr>
            <p:cNvPr id="12" name="Image 11">
              <a:extLst>
                <a:ext uri="{FF2B5EF4-FFF2-40B4-BE49-F238E27FC236}">
                  <a16:creationId xmlns:a16="http://schemas.microsoft.com/office/drawing/2014/main" id="{0B49891E-509C-9048-D7E2-C75178647C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6571" y="6477573"/>
              <a:ext cx="8055429" cy="446284"/>
            </a:xfrm>
            <a:prstGeom prst="rect">
              <a:avLst/>
            </a:prstGeom>
          </p:spPr>
        </p:pic>
      </p:grpSp>
      <p:graphicFrame>
        <p:nvGraphicFramePr>
          <p:cNvPr id="2" name="Diagramme 1">
            <a:extLst>
              <a:ext uri="{FF2B5EF4-FFF2-40B4-BE49-F238E27FC236}">
                <a16:creationId xmlns:a16="http://schemas.microsoft.com/office/drawing/2014/main" id="{749914CA-3DE1-6BA8-A170-9196D0DBE2D0}"/>
              </a:ext>
            </a:extLst>
          </p:cNvPr>
          <p:cNvGraphicFramePr/>
          <p:nvPr>
            <p:extLst>
              <p:ext uri="{D42A27DB-BD31-4B8C-83A1-F6EECF244321}">
                <p14:modId xmlns:p14="http://schemas.microsoft.com/office/powerpoint/2010/main" val="1944468265"/>
              </p:ext>
            </p:extLst>
          </p:nvPr>
        </p:nvGraphicFramePr>
        <p:xfrm>
          <a:off x="370112" y="764827"/>
          <a:ext cx="11664000" cy="54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85275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41C2F73-81D3-AA24-4BE8-43262D312BD0}"/>
              </a:ext>
            </a:extLst>
          </p:cNvPr>
          <p:cNvSpPr>
            <a:spLocks noGrp="1"/>
          </p:cNvSpPr>
          <p:nvPr>
            <p:ph type="title"/>
          </p:nvPr>
        </p:nvSpPr>
        <p:spPr>
          <a:xfrm>
            <a:off x="370113" y="150471"/>
            <a:ext cx="11690708" cy="568930"/>
          </a:xfrm>
        </p:spPr>
        <p:txBody>
          <a:bodyPr/>
          <a:lstStyle/>
          <a:p>
            <a:r>
              <a:rPr lang="fr-FR" dirty="0"/>
              <a:t>Opérationnalisation d’une ZLECAf Inclusive </a:t>
            </a:r>
          </a:p>
        </p:txBody>
      </p:sp>
      <p:pic>
        <p:nvPicPr>
          <p:cNvPr id="8" name="Espace réservé du contenu 7">
            <a:extLst>
              <a:ext uri="{FF2B5EF4-FFF2-40B4-BE49-F238E27FC236}">
                <a16:creationId xmlns:a16="http://schemas.microsoft.com/office/drawing/2014/main" id="{7DAAB31D-0BAE-5AAC-1581-96944742CF3C}"/>
              </a:ext>
            </a:extLst>
          </p:cNvPr>
          <p:cNvPicPr>
            <a:picLocks noGrp="1" noChangeAspect="1"/>
          </p:cNvPicPr>
          <p:nvPr>
            <p:ph sz="half" idx="2"/>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70667" y="898525"/>
            <a:ext cx="11250667" cy="5278438"/>
          </a:xfrm>
        </p:spPr>
      </p:pic>
      <p:sp>
        <p:nvSpPr>
          <p:cNvPr id="4" name="Rectangle 3">
            <a:extLst>
              <a:ext uri="{FF2B5EF4-FFF2-40B4-BE49-F238E27FC236}">
                <a16:creationId xmlns:a16="http://schemas.microsoft.com/office/drawing/2014/main" id="{0C3DEC9C-CD59-4A77-AE1C-181C3E62052F}"/>
              </a:ext>
            </a:extLst>
          </p:cNvPr>
          <p:cNvSpPr/>
          <p:nvPr/>
        </p:nvSpPr>
        <p:spPr>
          <a:xfrm>
            <a:off x="370113" y="1164362"/>
            <a:ext cx="5678906" cy="380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grpSp>
        <p:nvGrpSpPr>
          <p:cNvPr id="9" name="Groupe 8">
            <a:extLst>
              <a:ext uri="{FF2B5EF4-FFF2-40B4-BE49-F238E27FC236}">
                <a16:creationId xmlns:a16="http://schemas.microsoft.com/office/drawing/2014/main" id="{AF5C825A-ED11-7E60-904B-D95B8E45EB6B}"/>
              </a:ext>
            </a:extLst>
          </p:cNvPr>
          <p:cNvGrpSpPr/>
          <p:nvPr/>
        </p:nvGrpSpPr>
        <p:grpSpPr>
          <a:xfrm>
            <a:off x="0" y="6477573"/>
            <a:ext cx="12192000" cy="446284"/>
            <a:chOff x="0" y="6477573"/>
            <a:chExt cx="12192000" cy="446284"/>
          </a:xfrm>
        </p:grpSpPr>
        <p:sp>
          <p:nvSpPr>
            <p:cNvPr id="10" name="Rectangle 9">
              <a:extLst>
                <a:ext uri="{FF2B5EF4-FFF2-40B4-BE49-F238E27FC236}">
                  <a16:creationId xmlns:a16="http://schemas.microsoft.com/office/drawing/2014/main" id="{06F0694A-39BF-6186-6D7D-3B911666D825}"/>
                </a:ext>
              </a:extLst>
            </p:cNvPr>
            <p:cNvSpPr/>
            <p:nvPr/>
          </p:nvSpPr>
          <p:spPr>
            <a:xfrm>
              <a:off x="0" y="6523000"/>
              <a:ext cx="4136571" cy="335000"/>
            </a:xfrm>
            <a:prstGeom prst="rect">
              <a:avLst/>
            </a:prstGeom>
            <a:solidFill>
              <a:srgbClr val="1C3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CEC4F301-BDA0-EC60-410D-273C27BED8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390" y="6541433"/>
              <a:ext cx="2967210" cy="297140"/>
            </a:xfrm>
            <a:prstGeom prst="rect">
              <a:avLst/>
            </a:prstGeom>
          </p:spPr>
        </p:pic>
        <p:pic>
          <p:nvPicPr>
            <p:cNvPr id="12" name="Image 11">
              <a:extLst>
                <a:ext uri="{FF2B5EF4-FFF2-40B4-BE49-F238E27FC236}">
                  <a16:creationId xmlns:a16="http://schemas.microsoft.com/office/drawing/2014/main" id="{0B49891E-509C-9048-D7E2-C75178647C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6571" y="6477573"/>
              <a:ext cx="8055429" cy="446284"/>
            </a:xfrm>
            <a:prstGeom prst="rect">
              <a:avLst/>
            </a:prstGeom>
          </p:spPr>
        </p:pic>
      </p:grpSp>
      <p:sp>
        <p:nvSpPr>
          <p:cNvPr id="2" name="ZoneTexte 1">
            <a:extLst>
              <a:ext uri="{FF2B5EF4-FFF2-40B4-BE49-F238E27FC236}">
                <a16:creationId xmlns:a16="http://schemas.microsoft.com/office/drawing/2014/main" id="{754A4808-A351-7B53-9FE3-1421199A4A10}"/>
              </a:ext>
            </a:extLst>
          </p:cNvPr>
          <p:cNvSpPr txBox="1"/>
          <p:nvPr/>
        </p:nvSpPr>
        <p:spPr>
          <a:xfrm>
            <a:off x="185057" y="908230"/>
            <a:ext cx="12060820" cy="6001643"/>
          </a:xfrm>
          <a:prstGeom prst="rect">
            <a:avLst/>
          </a:prstGeom>
          <a:noFill/>
        </p:spPr>
        <p:txBody>
          <a:bodyPr wrap="square" rtlCol="0">
            <a:spAutoFit/>
          </a:bodyPr>
          <a:lstStyle/>
          <a:p>
            <a:r>
              <a:rPr lang="fr-FR" sz="2400" b="1" dirty="0">
                <a:solidFill>
                  <a:schemeClr val="accent6">
                    <a:lumMod val="75000"/>
                  </a:schemeClr>
                </a:solidFill>
              </a:rPr>
              <a:t>Progrès dans la mise en œuvre des stratégies régionales et nationales de la ZLECAf</a:t>
            </a:r>
          </a:p>
          <a:p>
            <a:endParaRPr lang="fr-FR" dirty="0"/>
          </a:p>
          <a:p>
            <a:pPr marL="285750" indent="-285750">
              <a:buFont typeface="Arial" panose="020B0604020202020204" pitchFamily="34" charset="0"/>
              <a:buChar char="•"/>
            </a:pPr>
            <a:r>
              <a:rPr lang="fr-FR" dirty="0">
                <a:solidFill>
                  <a:schemeClr val="accent6">
                    <a:lumMod val="75000"/>
                  </a:schemeClr>
                </a:solidFill>
              </a:rPr>
              <a:t>Stratégie nationale ZLECAf Guinée équatoriale validée. En collaboration avec le ministère du commerce, de l'industrie et de la promotion de l'entreprise. </a:t>
            </a:r>
          </a:p>
          <a:p>
            <a:pPr algn="just"/>
            <a:endParaRPr lang="fr-FR" dirty="0">
              <a:solidFill>
                <a:schemeClr val="accent6">
                  <a:lumMod val="75000"/>
                </a:schemeClr>
              </a:solidFill>
            </a:endParaRPr>
          </a:p>
          <a:p>
            <a:pPr marL="285750" indent="-285750" algn="just">
              <a:buFont typeface="Arial" panose="020B0604020202020204" pitchFamily="34" charset="0"/>
              <a:buChar char="•"/>
            </a:pPr>
            <a:r>
              <a:rPr lang="fr-FR" dirty="0">
                <a:solidFill>
                  <a:schemeClr val="accent6">
                    <a:lumMod val="75000"/>
                  </a:schemeClr>
                </a:solidFill>
              </a:rPr>
              <a:t>8/8 Stratégies nationales ZLECAf + Stratégie régionale  ZLECAf  + PDIDE régional validés  en collaboration avec Ministères sectoriels (Commerce), l’appui des </a:t>
            </a:r>
            <a:r>
              <a:rPr lang="fr-FR" dirty="0" err="1">
                <a:solidFill>
                  <a:schemeClr val="accent6">
                    <a:lumMod val="75000"/>
                  </a:schemeClr>
                </a:solidFill>
              </a:rPr>
              <a:t>RCOs</a:t>
            </a:r>
            <a:r>
              <a:rPr lang="fr-FR" dirty="0">
                <a:solidFill>
                  <a:schemeClr val="accent6">
                    <a:lumMod val="75000"/>
                  </a:schemeClr>
                </a:solidFill>
              </a:rPr>
              <a:t> &amp; UNCTs, CEEAC,  CEMAC, Centre Africain de Politiques Commerciales 	</a:t>
            </a:r>
          </a:p>
          <a:p>
            <a:pPr algn="just"/>
            <a:endParaRPr lang="fr-FR" dirty="0">
              <a:solidFill>
                <a:schemeClr val="accent6">
                  <a:lumMod val="75000"/>
                </a:schemeClr>
              </a:solidFill>
            </a:endParaRPr>
          </a:p>
          <a:p>
            <a:pPr marL="285750" indent="-285750" algn="just">
              <a:buFont typeface="Arial" panose="020B0604020202020204" pitchFamily="34" charset="0"/>
              <a:buChar char="•"/>
            </a:pPr>
            <a:r>
              <a:rPr lang="fr-FR" dirty="0">
                <a:solidFill>
                  <a:schemeClr val="accent6">
                    <a:lumMod val="75000"/>
                  </a:schemeClr>
                </a:solidFill>
              </a:rPr>
              <a:t>Partenariat CNUCED pour la promotion de la participation des PMEs dirigées par les femmes et les jeunes dans les chaînes de valeur régionale et globales en République Centrafricaine </a:t>
            </a:r>
          </a:p>
          <a:p>
            <a:pPr algn="just"/>
            <a:endParaRPr lang="fr-FR" dirty="0">
              <a:solidFill>
                <a:schemeClr val="accent6">
                  <a:lumMod val="75000"/>
                </a:schemeClr>
              </a:solidFill>
            </a:endParaRPr>
          </a:p>
          <a:p>
            <a:pPr marL="285750" indent="-285750" algn="just">
              <a:buFont typeface="Arial" panose="020B0604020202020204" pitchFamily="34" charset="0"/>
              <a:buChar char="•"/>
            </a:pPr>
            <a:r>
              <a:rPr lang="fr-FR" dirty="0">
                <a:solidFill>
                  <a:schemeClr val="accent6">
                    <a:lumMod val="75000"/>
                  </a:schemeClr>
                </a:solidFill>
              </a:rPr>
              <a:t>Deux rapports sur l’inclusivité et le commerce dans le contexte de la mise en œuvre de la ZLECAf </a:t>
            </a:r>
          </a:p>
          <a:p>
            <a:pPr marL="742950" lvl="1" indent="-285750" algn="just">
              <a:buFont typeface="Arial" panose="020B0604020202020204" pitchFamily="34" charset="0"/>
              <a:buChar char="•"/>
            </a:pPr>
            <a:r>
              <a:rPr lang="fr-FR" sz="1800" b="1" dirty="0">
                <a:solidFill>
                  <a:schemeClr val="tx1">
                    <a:lumMod val="95000"/>
                    <a:lumOff val="5000"/>
                  </a:schemeClr>
                </a:solidFill>
                <a:effectLst/>
                <a:latin typeface="Times New Roman" panose="02020603050405020304" pitchFamily="18" charset="0"/>
                <a:ea typeface="Times New Roman" panose="02020603050405020304" pitchFamily="18" charset="0"/>
              </a:rPr>
              <a:t>Genre et commerce intrarégional en Afrique centrale : opportunités et défis pour une ZLECAf inclusive.</a:t>
            </a:r>
          </a:p>
          <a:p>
            <a:pPr marL="742950" lvl="1" indent="-285750" algn="just">
              <a:buFont typeface="Arial" panose="020B0604020202020204" pitchFamily="34" charset="0"/>
              <a:buChar char="•"/>
            </a:pPr>
            <a:r>
              <a:rPr lang="fr-FR" sz="1800" b="1" dirty="0">
                <a:solidFill>
                  <a:schemeClr val="tx1">
                    <a:lumMod val="95000"/>
                    <a:lumOff val="5000"/>
                  </a:schemeClr>
                </a:solidFill>
                <a:effectLst/>
                <a:latin typeface="Times New Roman" panose="02020603050405020304" pitchFamily="18" charset="0"/>
                <a:ea typeface="SimSun" panose="02010600030101010101" pitchFamily="2" charset="-122"/>
                <a:cs typeface="Arial" panose="020B0604020202020204" pitchFamily="34" charset="0"/>
              </a:rPr>
              <a:t>Caractéristiques du commerce transfrontalier informel en Afrique centrale : cas de la zone des trois frontières Cameroun -Guinée Équatoriale -Gabon </a:t>
            </a:r>
            <a:endParaRPr lang="fr-FR" sz="1800" dirty="0">
              <a:solidFill>
                <a:schemeClr val="tx1">
                  <a:lumMod val="95000"/>
                  <a:lumOff val="5000"/>
                </a:schemeClr>
              </a:solidFill>
              <a:effectLst/>
              <a:latin typeface="Calibri" panose="020F0502020204030204" pitchFamily="34" charset="0"/>
              <a:ea typeface="SimSun" panose="02010600030101010101" pitchFamily="2" charset="-122"/>
              <a:cs typeface="Arial" panose="020B0604020202020204" pitchFamily="34" charset="0"/>
            </a:endParaRPr>
          </a:p>
          <a:p>
            <a:endParaRPr lang="fr-FR" dirty="0"/>
          </a:p>
          <a:p>
            <a:endParaRPr lang="fr-FR" dirty="0"/>
          </a:p>
          <a:p>
            <a:endParaRPr lang="fr-FR" dirty="0"/>
          </a:p>
          <a:p>
            <a:endParaRPr lang="fr-FR" dirty="0"/>
          </a:p>
          <a:p>
            <a:r>
              <a:rPr lang="fr-FR" dirty="0"/>
              <a:t> </a:t>
            </a:r>
          </a:p>
          <a:p>
            <a:endParaRPr lang="fr-FR" dirty="0"/>
          </a:p>
        </p:txBody>
      </p:sp>
    </p:spTree>
    <p:extLst>
      <p:ext uri="{BB962C8B-B14F-4D97-AF65-F5344CB8AC3E}">
        <p14:creationId xmlns:p14="http://schemas.microsoft.com/office/powerpoint/2010/main" val="1176685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41C2F73-81D3-AA24-4BE8-43262D312BD0}"/>
              </a:ext>
            </a:extLst>
          </p:cNvPr>
          <p:cNvSpPr>
            <a:spLocks noGrp="1"/>
          </p:cNvSpPr>
          <p:nvPr>
            <p:ph type="title"/>
          </p:nvPr>
        </p:nvSpPr>
        <p:spPr/>
        <p:txBody>
          <a:bodyPr/>
          <a:lstStyle/>
          <a:p>
            <a:r>
              <a:rPr lang="fr-FR" dirty="0"/>
              <a:t>Opérationnalisation d’une ZLECAf Inclusive </a:t>
            </a:r>
          </a:p>
        </p:txBody>
      </p:sp>
      <p:pic>
        <p:nvPicPr>
          <p:cNvPr id="8" name="Espace réservé du contenu 7">
            <a:extLst>
              <a:ext uri="{FF2B5EF4-FFF2-40B4-BE49-F238E27FC236}">
                <a16:creationId xmlns:a16="http://schemas.microsoft.com/office/drawing/2014/main" id="{7DAAB31D-0BAE-5AAC-1581-96944742CF3C}"/>
              </a:ext>
            </a:extLst>
          </p:cNvPr>
          <p:cNvPicPr>
            <a:picLocks noGrp="1" noChangeAspect="1"/>
          </p:cNvPicPr>
          <p:nvPr>
            <p:ph sz="half" idx="2"/>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70667" y="898525"/>
            <a:ext cx="11250667" cy="5278438"/>
          </a:xfrm>
        </p:spPr>
      </p:pic>
      <p:sp>
        <p:nvSpPr>
          <p:cNvPr id="4" name="Rectangle 3">
            <a:extLst>
              <a:ext uri="{FF2B5EF4-FFF2-40B4-BE49-F238E27FC236}">
                <a16:creationId xmlns:a16="http://schemas.microsoft.com/office/drawing/2014/main" id="{0C3DEC9C-CD59-4A77-AE1C-181C3E62052F}"/>
              </a:ext>
            </a:extLst>
          </p:cNvPr>
          <p:cNvSpPr/>
          <p:nvPr/>
        </p:nvSpPr>
        <p:spPr>
          <a:xfrm>
            <a:off x="370113" y="1164362"/>
            <a:ext cx="5678906" cy="380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grpSp>
        <p:nvGrpSpPr>
          <p:cNvPr id="9" name="Groupe 8">
            <a:extLst>
              <a:ext uri="{FF2B5EF4-FFF2-40B4-BE49-F238E27FC236}">
                <a16:creationId xmlns:a16="http://schemas.microsoft.com/office/drawing/2014/main" id="{AF5C825A-ED11-7E60-904B-D95B8E45EB6B}"/>
              </a:ext>
            </a:extLst>
          </p:cNvPr>
          <p:cNvGrpSpPr/>
          <p:nvPr/>
        </p:nvGrpSpPr>
        <p:grpSpPr>
          <a:xfrm>
            <a:off x="0" y="6477573"/>
            <a:ext cx="12192000" cy="446284"/>
            <a:chOff x="0" y="6477573"/>
            <a:chExt cx="12192000" cy="446284"/>
          </a:xfrm>
        </p:grpSpPr>
        <p:sp>
          <p:nvSpPr>
            <p:cNvPr id="10" name="Rectangle 9">
              <a:extLst>
                <a:ext uri="{FF2B5EF4-FFF2-40B4-BE49-F238E27FC236}">
                  <a16:creationId xmlns:a16="http://schemas.microsoft.com/office/drawing/2014/main" id="{06F0694A-39BF-6186-6D7D-3B911666D825}"/>
                </a:ext>
              </a:extLst>
            </p:cNvPr>
            <p:cNvSpPr/>
            <p:nvPr/>
          </p:nvSpPr>
          <p:spPr>
            <a:xfrm>
              <a:off x="0" y="6523000"/>
              <a:ext cx="4136571" cy="335000"/>
            </a:xfrm>
            <a:prstGeom prst="rect">
              <a:avLst/>
            </a:prstGeom>
            <a:solidFill>
              <a:srgbClr val="1C3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CEC4F301-BDA0-EC60-410D-273C27BED8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390" y="6541433"/>
              <a:ext cx="2967210" cy="297140"/>
            </a:xfrm>
            <a:prstGeom prst="rect">
              <a:avLst/>
            </a:prstGeom>
          </p:spPr>
        </p:pic>
        <p:pic>
          <p:nvPicPr>
            <p:cNvPr id="12" name="Image 11">
              <a:extLst>
                <a:ext uri="{FF2B5EF4-FFF2-40B4-BE49-F238E27FC236}">
                  <a16:creationId xmlns:a16="http://schemas.microsoft.com/office/drawing/2014/main" id="{0B49891E-509C-9048-D7E2-C75178647C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6571" y="6477573"/>
              <a:ext cx="8055429" cy="446284"/>
            </a:xfrm>
            <a:prstGeom prst="rect">
              <a:avLst/>
            </a:prstGeom>
          </p:spPr>
        </p:pic>
      </p:grpSp>
      <p:sp>
        <p:nvSpPr>
          <p:cNvPr id="2" name="ZoneTexte 1">
            <a:extLst>
              <a:ext uri="{FF2B5EF4-FFF2-40B4-BE49-F238E27FC236}">
                <a16:creationId xmlns:a16="http://schemas.microsoft.com/office/drawing/2014/main" id="{754A4808-A351-7B53-9FE3-1421199A4A10}"/>
              </a:ext>
            </a:extLst>
          </p:cNvPr>
          <p:cNvSpPr txBox="1"/>
          <p:nvPr/>
        </p:nvSpPr>
        <p:spPr>
          <a:xfrm>
            <a:off x="266218" y="879098"/>
            <a:ext cx="11771771" cy="5001369"/>
          </a:xfrm>
          <a:prstGeom prst="rect">
            <a:avLst/>
          </a:prstGeom>
          <a:noFill/>
        </p:spPr>
        <p:txBody>
          <a:bodyPr wrap="square" rtlCol="0">
            <a:spAutoFit/>
          </a:bodyPr>
          <a:lstStyle/>
          <a:p>
            <a:r>
              <a:rPr lang="fr-FR" sz="2400" b="1" dirty="0">
                <a:solidFill>
                  <a:schemeClr val="accent6">
                    <a:lumMod val="75000"/>
                  </a:schemeClr>
                </a:solidFill>
              </a:rPr>
              <a:t>Semaine ZLECAF en Afrique centrale/CEEAC </a:t>
            </a:r>
            <a:r>
              <a:rPr lang="en-US" sz="2400" b="1" dirty="0">
                <a:solidFill>
                  <a:schemeClr val="accent6">
                    <a:lumMod val="75000"/>
                  </a:schemeClr>
                </a:solidFill>
              </a:rPr>
              <a:t>(15-20 July 2024)</a:t>
            </a:r>
            <a:endParaRPr lang="fr-FR" sz="2400" b="1" dirty="0">
              <a:solidFill>
                <a:schemeClr val="accent6">
                  <a:lumMod val="75000"/>
                </a:schemeClr>
              </a:solidFill>
            </a:endParaRPr>
          </a:p>
          <a:p>
            <a:pPr>
              <a:lnSpc>
                <a:spcPct val="150000"/>
              </a:lnSpc>
            </a:pPr>
            <a:r>
              <a:rPr lang="fr-FR" dirty="0">
                <a:solidFill>
                  <a:schemeClr val="accent6">
                    <a:lumMod val="50000"/>
                  </a:schemeClr>
                </a:solidFill>
              </a:rPr>
              <a:t>Trois Ateliers et un évènement parallèle </a:t>
            </a:r>
          </a:p>
          <a:p>
            <a:pPr marL="285750" indent="-285750">
              <a:lnSpc>
                <a:spcPct val="150000"/>
              </a:lnSpc>
              <a:buFont typeface="Arial" panose="020B0604020202020204" pitchFamily="34" charset="0"/>
              <a:buChar char="•"/>
            </a:pPr>
            <a:r>
              <a:rPr lang="fr-FR" b="1" dirty="0">
                <a:solidFill>
                  <a:schemeClr val="accent6">
                    <a:lumMod val="50000"/>
                  </a:schemeClr>
                </a:solidFill>
              </a:rPr>
              <a:t>Atelier - Formation sur les règles d’Origines</a:t>
            </a:r>
            <a:r>
              <a:rPr lang="fr-FR" dirty="0">
                <a:solidFill>
                  <a:schemeClr val="accent6">
                    <a:lumMod val="50000"/>
                  </a:schemeClr>
                </a:solidFill>
              </a:rPr>
              <a:t>. Organisé en collaboration avec la CEEAC, UNDP, CAPC, Secretariat ZLECAf, PAIRIAC, Organisation Mondiale des Douanes. 60 Experts, Capitaines d’industrie, Secteur Privé.</a:t>
            </a:r>
          </a:p>
          <a:p>
            <a:pPr marL="285750" indent="-285750">
              <a:lnSpc>
                <a:spcPct val="150000"/>
              </a:lnSpc>
              <a:buFont typeface="Arial" panose="020B0604020202020204" pitchFamily="34" charset="0"/>
              <a:buChar char="•"/>
            </a:pPr>
            <a:r>
              <a:rPr lang="fr-FR" b="1" dirty="0">
                <a:solidFill>
                  <a:schemeClr val="accent6">
                    <a:lumMod val="50000"/>
                  </a:schemeClr>
                </a:solidFill>
              </a:rPr>
              <a:t>Atelier sur l’inclusivité, le genre et le commerce</a:t>
            </a:r>
            <a:r>
              <a:rPr lang="fr-FR" dirty="0">
                <a:solidFill>
                  <a:schemeClr val="accent6">
                    <a:lumMod val="50000"/>
                  </a:schemeClr>
                </a:solidFill>
              </a:rPr>
              <a:t>. Dialogue politique et renforcement des capacités sur les instruments de la ZLECAf. Organisé en collaboration avec  la CEEAC, CAPC, ONU Femmes au Cameroun, RCO au Cameroun, UNDP, ministère</a:t>
            </a:r>
            <a:r>
              <a:rPr lang="fr-FR" b="0" i="0" dirty="0">
                <a:solidFill>
                  <a:schemeClr val="accent6">
                    <a:lumMod val="50000"/>
                  </a:schemeClr>
                </a:solidFill>
                <a:effectLst/>
              </a:rPr>
              <a:t> de la Promotion de la Femme et de la Famille</a:t>
            </a:r>
            <a:r>
              <a:rPr lang="fr-FR" dirty="0">
                <a:solidFill>
                  <a:schemeClr val="accent6">
                    <a:lumMod val="50000"/>
                  </a:schemeClr>
                </a:solidFill>
              </a:rPr>
              <a:t> Cameroun, 117 participants: femmes, jeunes, </a:t>
            </a:r>
            <a:r>
              <a:rPr lang="fr-FR" dirty="0" err="1">
                <a:solidFill>
                  <a:schemeClr val="accent6">
                    <a:lumMod val="50000"/>
                  </a:schemeClr>
                </a:solidFill>
              </a:rPr>
              <a:t>PLwD</a:t>
            </a:r>
            <a:r>
              <a:rPr lang="fr-FR" dirty="0">
                <a:solidFill>
                  <a:schemeClr val="accent6">
                    <a:lumMod val="50000"/>
                  </a:schemeClr>
                </a:solidFill>
              </a:rPr>
              <a:t>, PMEs et </a:t>
            </a:r>
            <a:r>
              <a:rPr lang="fr-FR" dirty="0" err="1">
                <a:solidFill>
                  <a:schemeClr val="accent6">
                    <a:lumMod val="50000"/>
                  </a:schemeClr>
                </a:solidFill>
              </a:rPr>
              <a:t>TPMEs</a:t>
            </a:r>
            <a:r>
              <a:rPr lang="fr-FR" dirty="0">
                <a:solidFill>
                  <a:schemeClr val="accent6">
                    <a:lumMod val="50000"/>
                  </a:schemeClr>
                </a:solidFill>
              </a:rPr>
              <a:t>, Secteur privé, commerçants transfrontaliers informels, etc. </a:t>
            </a:r>
          </a:p>
          <a:p>
            <a:pPr marL="285750" indent="-285750">
              <a:lnSpc>
                <a:spcPct val="150000"/>
              </a:lnSpc>
              <a:buFont typeface="Arial" panose="020B0604020202020204" pitchFamily="34" charset="0"/>
              <a:buChar char="•"/>
            </a:pPr>
            <a:r>
              <a:rPr lang="fr-FR" b="1" i="0" dirty="0">
                <a:solidFill>
                  <a:schemeClr val="accent6">
                    <a:lumMod val="50000"/>
                  </a:schemeClr>
                </a:solidFill>
                <a:effectLst/>
              </a:rPr>
              <a:t>Atelier sur les bonnes pratiques commerciales </a:t>
            </a:r>
            <a:r>
              <a:rPr lang="fr-FR" b="0" i="0" dirty="0">
                <a:solidFill>
                  <a:schemeClr val="accent6">
                    <a:lumMod val="50000"/>
                  </a:schemeClr>
                </a:solidFill>
                <a:effectLst/>
              </a:rPr>
              <a:t>avec SNU et partenaires au développement. 20 participants </a:t>
            </a:r>
          </a:p>
          <a:p>
            <a:pPr marL="285750" indent="-285750">
              <a:lnSpc>
                <a:spcPct val="150000"/>
              </a:lnSpc>
              <a:buFont typeface="Arial" panose="020B0604020202020204" pitchFamily="34" charset="0"/>
              <a:buChar char="•"/>
            </a:pPr>
            <a:r>
              <a:rPr lang="fr-FR" b="1" dirty="0">
                <a:solidFill>
                  <a:schemeClr val="accent6">
                    <a:lumMod val="50000"/>
                  </a:schemeClr>
                </a:solidFill>
              </a:rPr>
              <a:t>Evènement parallèle </a:t>
            </a:r>
            <a:r>
              <a:rPr lang="fr-FR" dirty="0">
                <a:solidFill>
                  <a:schemeClr val="accent6">
                    <a:lumMod val="50000"/>
                  </a:schemeClr>
                </a:solidFill>
              </a:rPr>
              <a:t>: renforcement des capacités des journalistes et media sur ARIA. 15 journalistes. </a:t>
            </a:r>
            <a:endParaRPr lang="fr-FR" b="0" i="0" dirty="0">
              <a:solidFill>
                <a:schemeClr val="accent6">
                  <a:lumMod val="50000"/>
                </a:schemeClr>
              </a:solidFill>
              <a:effectLst/>
            </a:endParaRPr>
          </a:p>
          <a:p>
            <a:pPr marL="285750" indent="-285750">
              <a:buFont typeface="Arial" panose="020B0604020202020204" pitchFamily="34" charset="0"/>
              <a:buChar char="•"/>
            </a:pPr>
            <a:endParaRPr lang="fr-FR" dirty="0"/>
          </a:p>
          <a:p>
            <a:r>
              <a:rPr lang="fr-FR" sz="1600" b="1" dirty="0">
                <a:solidFill>
                  <a:schemeClr val="accent1">
                    <a:lumMod val="50000"/>
                  </a:schemeClr>
                </a:solidFill>
                <a:latin typeface="Arial" panose="020B0604020202020204" pitchFamily="34" charset="0"/>
                <a:cs typeface="Arial" panose="020B0604020202020204" pitchFamily="34" charset="0"/>
              </a:rPr>
              <a:t> </a:t>
            </a:r>
            <a:r>
              <a:rPr lang="fr-FR" sz="1600" b="1" dirty="0">
                <a:solidFill>
                  <a:srgbClr val="C00000"/>
                </a:solidFill>
                <a:latin typeface="Arial" panose="020B0604020202020204" pitchFamily="34" charset="0"/>
                <a:cs typeface="Arial" panose="020B0604020202020204" pitchFamily="34" charset="0"/>
              </a:rPr>
              <a:t> </a:t>
            </a:r>
            <a:r>
              <a:rPr lang="fr-FR" sz="1600" dirty="0">
                <a:solidFill>
                  <a:schemeClr val="accent1">
                    <a:lumMod val="50000"/>
                  </a:schemeClr>
                </a:solidFill>
                <a:latin typeface="Arial" panose="020B0604020202020204" pitchFamily="34" charset="0"/>
                <a:cs typeface="Arial" panose="020B0604020202020204" pitchFamily="34" charset="0"/>
              </a:rPr>
              <a:t> </a:t>
            </a:r>
            <a:endParaRPr lang="fr-FR" dirty="0"/>
          </a:p>
          <a:p>
            <a:endParaRPr lang="fr-FR" dirty="0"/>
          </a:p>
        </p:txBody>
      </p:sp>
    </p:spTree>
    <p:extLst>
      <p:ext uri="{BB962C8B-B14F-4D97-AF65-F5344CB8AC3E}">
        <p14:creationId xmlns:p14="http://schemas.microsoft.com/office/powerpoint/2010/main" val="2614271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41C2F73-81D3-AA24-4BE8-43262D312BD0}"/>
              </a:ext>
            </a:extLst>
          </p:cNvPr>
          <p:cNvSpPr>
            <a:spLocks noGrp="1"/>
          </p:cNvSpPr>
          <p:nvPr>
            <p:ph type="title"/>
          </p:nvPr>
        </p:nvSpPr>
        <p:spPr/>
        <p:txBody>
          <a:bodyPr/>
          <a:lstStyle/>
          <a:p>
            <a:r>
              <a:rPr lang="fr-FR" dirty="0"/>
              <a:t>Valorisation Capital Naturel </a:t>
            </a:r>
          </a:p>
        </p:txBody>
      </p:sp>
      <p:pic>
        <p:nvPicPr>
          <p:cNvPr id="8" name="Espace réservé du contenu 7">
            <a:extLst>
              <a:ext uri="{FF2B5EF4-FFF2-40B4-BE49-F238E27FC236}">
                <a16:creationId xmlns:a16="http://schemas.microsoft.com/office/drawing/2014/main" id="{7DAAB31D-0BAE-5AAC-1581-96944742CF3C}"/>
              </a:ext>
            </a:extLst>
          </p:cNvPr>
          <p:cNvPicPr>
            <a:picLocks noGrp="1" noChangeAspect="1"/>
          </p:cNvPicPr>
          <p:nvPr>
            <p:ph sz="half" idx="2"/>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 y="708368"/>
            <a:ext cx="12126642" cy="5689416"/>
          </a:xfrm>
        </p:spPr>
      </p:pic>
      <p:sp>
        <p:nvSpPr>
          <p:cNvPr id="4" name="Rectangle 3">
            <a:extLst>
              <a:ext uri="{FF2B5EF4-FFF2-40B4-BE49-F238E27FC236}">
                <a16:creationId xmlns:a16="http://schemas.microsoft.com/office/drawing/2014/main" id="{0C3DEC9C-CD59-4A77-AE1C-181C3E62052F}"/>
              </a:ext>
            </a:extLst>
          </p:cNvPr>
          <p:cNvSpPr/>
          <p:nvPr/>
        </p:nvSpPr>
        <p:spPr>
          <a:xfrm>
            <a:off x="370113" y="1164362"/>
            <a:ext cx="5678906" cy="380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grpSp>
        <p:nvGrpSpPr>
          <p:cNvPr id="9" name="Groupe 8">
            <a:extLst>
              <a:ext uri="{FF2B5EF4-FFF2-40B4-BE49-F238E27FC236}">
                <a16:creationId xmlns:a16="http://schemas.microsoft.com/office/drawing/2014/main" id="{AF5C825A-ED11-7E60-904B-D95B8E45EB6B}"/>
              </a:ext>
            </a:extLst>
          </p:cNvPr>
          <p:cNvGrpSpPr/>
          <p:nvPr/>
        </p:nvGrpSpPr>
        <p:grpSpPr>
          <a:xfrm>
            <a:off x="0" y="6477573"/>
            <a:ext cx="12192000" cy="446284"/>
            <a:chOff x="0" y="6477573"/>
            <a:chExt cx="12192000" cy="446284"/>
          </a:xfrm>
        </p:grpSpPr>
        <p:sp>
          <p:nvSpPr>
            <p:cNvPr id="10" name="Rectangle 9">
              <a:extLst>
                <a:ext uri="{FF2B5EF4-FFF2-40B4-BE49-F238E27FC236}">
                  <a16:creationId xmlns:a16="http://schemas.microsoft.com/office/drawing/2014/main" id="{06F0694A-39BF-6186-6D7D-3B911666D825}"/>
                </a:ext>
              </a:extLst>
            </p:cNvPr>
            <p:cNvSpPr/>
            <p:nvPr/>
          </p:nvSpPr>
          <p:spPr>
            <a:xfrm>
              <a:off x="0" y="6523000"/>
              <a:ext cx="4136571" cy="335000"/>
            </a:xfrm>
            <a:prstGeom prst="rect">
              <a:avLst/>
            </a:prstGeom>
            <a:solidFill>
              <a:srgbClr val="1C3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CEC4F301-BDA0-EC60-410D-273C27BED8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390" y="6541433"/>
              <a:ext cx="2967210" cy="297140"/>
            </a:xfrm>
            <a:prstGeom prst="rect">
              <a:avLst/>
            </a:prstGeom>
          </p:spPr>
        </p:pic>
        <p:pic>
          <p:nvPicPr>
            <p:cNvPr id="12" name="Image 11">
              <a:extLst>
                <a:ext uri="{FF2B5EF4-FFF2-40B4-BE49-F238E27FC236}">
                  <a16:creationId xmlns:a16="http://schemas.microsoft.com/office/drawing/2014/main" id="{0B49891E-509C-9048-D7E2-C75178647C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6571" y="6477573"/>
              <a:ext cx="8055429" cy="446284"/>
            </a:xfrm>
            <a:prstGeom prst="rect">
              <a:avLst/>
            </a:prstGeom>
          </p:spPr>
        </p:pic>
      </p:grpSp>
      <p:sp>
        <p:nvSpPr>
          <p:cNvPr id="2" name="ZoneTexte 1">
            <a:extLst>
              <a:ext uri="{FF2B5EF4-FFF2-40B4-BE49-F238E27FC236}">
                <a16:creationId xmlns:a16="http://schemas.microsoft.com/office/drawing/2014/main" id="{9F3E327D-8DA0-73FC-8EAA-F48045531567}"/>
              </a:ext>
            </a:extLst>
          </p:cNvPr>
          <p:cNvSpPr txBox="1"/>
          <p:nvPr/>
        </p:nvSpPr>
        <p:spPr>
          <a:xfrm>
            <a:off x="65357" y="805785"/>
            <a:ext cx="5567700" cy="3477875"/>
          </a:xfrm>
          <a:prstGeom prst="rect">
            <a:avLst/>
          </a:prstGeom>
          <a:solidFill>
            <a:schemeClr val="tx2">
              <a:lumMod val="40000"/>
              <a:lumOff val="60000"/>
            </a:schemeClr>
          </a:solidFill>
          <a:effectLst>
            <a:outerShdw blurRad="50800" dist="38100" dir="18900000" algn="bl" rotWithShape="0">
              <a:prstClr val="black">
                <a:alpha val="40000"/>
              </a:prstClr>
            </a:outerShdw>
          </a:effectLst>
        </p:spPr>
        <p:txBody>
          <a:bodyPr wrap="square" rtlCol="0">
            <a:spAutoFit/>
          </a:bodyPr>
          <a:lstStyle/>
          <a:p>
            <a:r>
              <a:rPr lang="fr-FR" sz="2000" b="1" dirty="0">
                <a:solidFill>
                  <a:schemeClr val="accent6">
                    <a:lumMod val="75000"/>
                  </a:schemeClr>
                </a:solidFill>
              </a:rPr>
              <a:t>Développement du compte satellite du tourisme (CST) pour Sao Tomé-et-Principe </a:t>
            </a:r>
          </a:p>
          <a:p>
            <a:endParaRPr lang="fr-FR" b="1" dirty="0"/>
          </a:p>
          <a:p>
            <a:pPr marL="285750" indent="-285750" algn="just">
              <a:buFont typeface="Arial" panose="020B0604020202020204" pitchFamily="34" charset="0"/>
              <a:buChar char="•"/>
            </a:pPr>
            <a:r>
              <a:rPr lang="fr-FR" sz="1600" dirty="0">
                <a:solidFill>
                  <a:schemeClr val="accent6">
                    <a:lumMod val="50000"/>
                  </a:schemeClr>
                </a:solidFill>
                <a:effectLst/>
                <a:ea typeface="SimSun" panose="02010600030101010101" pitchFamily="2" charset="-122"/>
              </a:rPr>
              <a:t>Organisé en collaboration avec le ministère de la Planification et des Finances et le RCO à São Tomé et Príncipe</a:t>
            </a:r>
            <a:endParaRPr lang="fr-FR" sz="1600" b="1" dirty="0">
              <a:solidFill>
                <a:schemeClr val="accent6">
                  <a:lumMod val="50000"/>
                </a:schemeClr>
              </a:solidFill>
              <a:effectLst/>
              <a:ea typeface="SimSun" panose="02010600030101010101" pitchFamily="2" charset="-122"/>
            </a:endParaRPr>
          </a:p>
          <a:p>
            <a:pPr marL="285750" indent="-285750" algn="just">
              <a:buFont typeface="Arial" panose="020B0604020202020204" pitchFamily="34" charset="0"/>
              <a:buChar char="•"/>
            </a:pPr>
            <a:r>
              <a:rPr lang="fr-FR" sz="1600" dirty="0">
                <a:solidFill>
                  <a:schemeClr val="accent6">
                    <a:lumMod val="50000"/>
                  </a:schemeClr>
                </a:solidFill>
                <a:effectLst/>
                <a:ea typeface="SimSun" panose="02010600030101010101" pitchFamily="2" charset="-122"/>
                <a:cs typeface="Arial" panose="020B0604020202020204" pitchFamily="34" charset="0"/>
              </a:rPr>
              <a:t>50 participants issus de l’administration publique, du secteur privé, du monde académique et de la société civile sensibilisé sur les objectifs du projet de développement des Comptes satellites du tourisme à STP. </a:t>
            </a:r>
          </a:p>
          <a:p>
            <a:pPr marL="285750" indent="-285750" algn="just">
              <a:buFont typeface="Arial" panose="020B0604020202020204" pitchFamily="34" charset="0"/>
              <a:buChar char="•"/>
            </a:pPr>
            <a:r>
              <a:rPr lang="fr-FR" sz="1600" dirty="0">
                <a:solidFill>
                  <a:schemeClr val="accent6">
                    <a:lumMod val="50000"/>
                  </a:schemeClr>
                </a:solidFill>
                <a:effectLst/>
                <a:ea typeface="SimSun" panose="02010600030101010101" pitchFamily="2" charset="-122"/>
                <a:cs typeface="Arial" panose="020B0604020202020204" pitchFamily="34" charset="0"/>
              </a:rPr>
              <a:t>Discussion sur le potentiel du secteur du tourisme pour STP.</a:t>
            </a:r>
          </a:p>
          <a:p>
            <a:pPr marL="285750" indent="-285750" algn="just">
              <a:buFont typeface="Arial" panose="020B0604020202020204" pitchFamily="34" charset="0"/>
              <a:buChar char="•"/>
            </a:pPr>
            <a:r>
              <a:rPr lang="fr-FR" sz="1600" dirty="0">
                <a:solidFill>
                  <a:schemeClr val="accent6">
                    <a:lumMod val="50000"/>
                  </a:schemeClr>
                </a:solidFill>
                <a:ea typeface="SimSun" panose="02010600030101010101" pitchFamily="2" charset="-122"/>
                <a:cs typeface="Arial" panose="020B0604020202020204" pitchFamily="34" charset="0"/>
              </a:rPr>
              <a:t>Prochaines étapes : renforcement des capacités et développement des CST </a:t>
            </a:r>
            <a:endParaRPr lang="fr-FR" sz="1600" dirty="0">
              <a:solidFill>
                <a:schemeClr val="accent6">
                  <a:lumMod val="50000"/>
                </a:schemeClr>
              </a:solidFill>
              <a:effectLst/>
              <a:ea typeface="SimSun" panose="02010600030101010101" pitchFamily="2" charset="-122"/>
              <a:cs typeface="Arial" panose="020B0604020202020204" pitchFamily="34" charset="0"/>
            </a:endParaRPr>
          </a:p>
          <a:p>
            <a:endParaRPr lang="fr-FR" b="1" dirty="0"/>
          </a:p>
        </p:txBody>
      </p:sp>
      <p:sp>
        <p:nvSpPr>
          <p:cNvPr id="5" name="ZoneTexte 4">
            <a:extLst>
              <a:ext uri="{FF2B5EF4-FFF2-40B4-BE49-F238E27FC236}">
                <a16:creationId xmlns:a16="http://schemas.microsoft.com/office/drawing/2014/main" id="{1FD3BA32-8B39-F51C-A868-9705B74BDBF3}"/>
              </a:ext>
            </a:extLst>
          </p:cNvPr>
          <p:cNvSpPr txBox="1"/>
          <p:nvPr/>
        </p:nvSpPr>
        <p:spPr>
          <a:xfrm>
            <a:off x="5941956" y="812141"/>
            <a:ext cx="5987722" cy="3845155"/>
          </a:xfrm>
          <a:prstGeom prst="rect">
            <a:avLst/>
          </a:prstGeom>
          <a:solidFill>
            <a:schemeClr val="accent6">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txBody>
          <a:bodyPr wrap="square" rtlCol="0">
            <a:spAutoFit/>
          </a:bodyPr>
          <a:lstStyle/>
          <a:p>
            <a:r>
              <a:rPr lang="fr-FR" sz="2000" b="1" dirty="0">
                <a:solidFill>
                  <a:schemeClr val="accent6">
                    <a:lumMod val="75000"/>
                  </a:schemeClr>
                </a:solidFill>
              </a:rPr>
              <a:t>Économie Bleue</a:t>
            </a:r>
          </a:p>
          <a:p>
            <a:pPr marL="285750" indent="-285750" algn="just">
              <a:lnSpc>
                <a:spcPct val="115000"/>
              </a:lnSpc>
              <a:spcAft>
                <a:spcPts val="800"/>
              </a:spcAft>
              <a:buFont typeface="Arial" panose="020B0604020202020204" pitchFamily="34" charset="0"/>
              <a:buChar char="•"/>
            </a:pPr>
            <a:r>
              <a:rPr lang="fr-FR" sz="1600" dirty="0">
                <a:solidFill>
                  <a:schemeClr val="accent6">
                    <a:lumMod val="50000"/>
                  </a:schemeClr>
                </a:solidFill>
                <a:ea typeface="SimSun" panose="02010600030101010101" pitchFamily="2" charset="-122"/>
              </a:rPr>
              <a:t>Webinaire sur les innovations pour une transition vers une économie bleue résiliente au changement climatique en Afrique centrale et de l’Est.</a:t>
            </a:r>
          </a:p>
          <a:p>
            <a:pPr marL="285750" indent="-285750" algn="just">
              <a:buFont typeface="Arial" panose="020B0604020202020204" pitchFamily="34" charset="0"/>
              <a:buChar char="•"/>
            </a:pPr>
            <a:r>
              <a:rPr lang="fr-FR" sz="1600" dirty="0">
                <a:solidFill>
                  <a:schemeClr val="accent6">
                    <a:lumMod val="50000"/>
                  </a:schemeClr>
                </a:solidFill>
                <a:ea typeface="SimSun" panose="02010600030101010101" pitchFamily="2" charset="-122"/>
              </a:rPr>
              <a:t>+ 150 participants (administration publique, du secteur privé, du monde académique, </a:t>
            </a:r>
            <a:r>
              <a:rPr lang="fr-FR" sz="1600" dirty="0" err="1">
                <a:solidFill>
                  <a:schemeClr val="accent6">
                    <a:lumMod val="50000"/>
                  </a:schemeClr>
                </a:solidFill>
                <a:ea typeface="SimSun" panose="02010600030101010101" pitchFamily="2" charset="-122"/>
              </a:rPr>
              <a:t>CSOs</a:t>
            </a:r>
            <a:r>
              <a:rPr lang="fr-FR" sz="1600" dirty="0">
                <a:solidFill>
                  <a:schemeClr val="accent6">
                    <a:lumMod val="50000"/>
                  </a:schemeClr>
                </a:solidFill>
                <a:ea typeface="SimSun" panose="02010600030101010101" pitchFamily="2" charset="-122"/>
              </a:rPr>
              <a:t> et des partenaires de développement) provenant de 45 pays (y.c. CEEAC et EAC).</a:t>
            </a:r>
          </a:p>
          <a:p>
            <a:pPr marL="285750" indent="-285750" algn="just">
              <a:buFont typeface="Arial" panose="020B0604020202020204" pitchFamily="34" charset="0"/>
              <a:buChar char="•"/>
            </a:pPr>
            <a:endParaRPr lang="fr-FR" sz="1600" dirty="0">
              <a:solidFill>
                <a:schemeClr val="accent6">
                  <a:lumMod val="50000"/>
                </a:schemeClr>
              </a:solidFill>
              <a:ea typeface="SimSun" panose="02010600030101010101" pitchFamily="2" charset="-122"/>
            </a:endParaRPr>
          </a:p>
          <a:p>
            <a:pPr marL="285750" indent="-285750" algn="just">
              <a:buFont typeface="Arial" panose="020B0604020202020204" pitchFamily="34" charset="0"/>
              <a:buChar char="•"/>
            </a:pPr>
            <a:r>
              <a:rPr lang="fr-FR" sz="1600" dirty="0">
                <a:solidFill>
                  <a:schemeClr val="accent6">
                    <a:lumMod val="50000"/>
                  </a:schemeClr>
                </a:solidFill>
                <a:ea typeface="SimSun" panose="02010600030101010101" pitchFamily="2" charset="-122"/>
              </a:rPr>
              <a:t>Discussions : (1) stratégies économie bleue de l'UA et de la CEEAC; (2) outils analytiques de la CEA pour mesurer la contribution des ressources bleues et concevoir des politiques plus efficaces; (3) instruments innovants pour le financement; (4) innovations des entrepreneurs pour exploiter les ressources bleues.</a:t>
            </a:r>
          </a:p>
          <a:p>
            <a:endParaRPr lang="fr-FR" dirty="0"/>
          </a:p>
        </p:txBody>
      </p:sp>
      <p:sp>
        <p:nvSpPr>
          <p:cNvPr id="7" name="ZoneTexte 6">
            <a:extLst>
              <a:ext uri="{FF2B5EF4-FFF2-40B4-BE49-F238E27FC236}">
                <a16:creationId xmlns:a16="http://schemas.microsoft.com/office/drawing/2014/main" id="{496D92A4-02A6-23A6-2698-F7259CEC68C4}"/>
              </a:ext>
            </a:extLst>
          </p:cNvPr>
          <p:cNvSpPr txBox="1"/>
          <p:nvPr/>
        </p:nvSpPr>
        <p:spPr>
          <a:xfrm>
            <a:off x="262322" y="4553275"/>
            <a:ext cx="11559564" cy="1877437"/>
          </a:xfrm>
          <a:prstGeom prst="rect">
            <a:avLst/>
          </a:prstGeom>
          <a:solidFill>
            <a:schemeClr val="tx2">
              <a:lumMod val="20000"/>
              <a:lumOff val="80000"/>
            </a:schemeClr>
          </a:solidFill>
          <a:effectLst>
            <a:outerShdw blurRad="50800" dist="38100" dir="8100000" algn="tr" rotWithShape="0">
              <a:prstClr val="black">
                <a:alpha val="40000"/>
              </a:prstClr>
            </a:outerShdw>
          </a:effectLst>
        </p:spPr>
        <p:txBody>
          <a:bodyPr wrap="square" rtlCol="0">
            <a:spAutoFit/>
          </a:bodyPr>
          <a:lstStyle/>
          <a:p>
            <a:r>
              <a:rPr lang="fr-FR" sz="2000" b="1" dirty="0">
                <a:solidFill>
                  <a:schemeClr val="accent6">
                    <a:lumMod val="75000"/>
                  </a:schemeClr>
                </a:solidFill>
              </a:rPr>
              <a:t>Economie Forestière </a:t>
            </a:r>
          </a:p>
          <a:p>
            <a:pPr marL="285750" indent="-285750" algn="just">
              <a:buFont typeface="Arial" panose="020B0604020202020204" pitchFamily="34" charset="0"/>
              <a:buChar char="•"/>
            </a:pPr>
            <a:r>
              <a:rPr lang="fr-FR" sz="1600" dirty="0">
                <a:solidFill>
                  <a:schemeClr val="accent6">
                    <a:lumMod val="50000"/>
                  </a:schemeClr>
                </a:solidFill>
                <a:ea typeface="SimSun" panose="02010600030101010101" pitchFamily="2" charset="-122"/>
              </a:rPr>
              <a:t>Rapport </a:t>
            </a:r>
          </a:p>
          <a:p>
            <a:pPr marL="285750" indent="-285750" algn="just">
              <a:buFont typeface="Arial" panose="020B0604020202020204" pitchFamily="34" charset="0"/>
              <a:buChar char="•"/>
            </a:pPr>
            <a:r>
              <a:rPr lang="fr-FR" sz="1600" dirty="0">
                <a:solidFill>
                  <a:schemeClr val="accent6">
                    <a:lumMod val="50000"/>
                  </a:schemeClr>
                </a:solidFill>
                <a:ea typeface="SimSun" panose="02010600030101010101" pitchFamily="2" charset="-122"/>
              </a:rPr>
              <a:t>Webinaire dans le cadre des dialogues sous-régionaux de la CEA, en préparation de la 56e session de la Conférence des ministres africains des Finances, de la Planification et du Développement économique</a:t>
            </a:r>
          </a:p>
          <a:p>
            <a:pPr marL="285750" indent="-285750" algn="just">
              <a:buFont typeface="Arial" panose="020B0604020202020204" pitchFamily="34" charset="0"/>
              <a:buChar char="•"/>
            </a:pPr>
            <a:r>
              <a:rPr lang="fr-FR" sz="1600" dirty="0">
                <a:solidFill>
                  <a:schemeClr val="accent6">
                    <a:lumMod val="50000"/>
                  </a:schemeClr>
                </a:solidFill>
                <a:ea typeface="SimSun" panose="02010600030101010101" pitchFamily="2" charset="-122"/>
              </a:rPr>
              <a:t>55 participants (secteur publique et privé, SNU, partenaires dev., les organisations spécialisées en ressources forestières et développement durable, les universités, CEEAC, CEMAC).</a:t>
            </a:r>
          </a:p>
          <a:p>
            <a:pPr marL="285750" indent="-285750" algn="just">
              <a:buFont typeface="Arial" panose="020B0604020202020204" pitchFamily="34" charset="0"/>
              <a:buChar char="•"/>
            </a:pPr>
            <a:r>
              <a:rPr lang="fr-FR" sz="1600" dirty="0">
                <a:solidFill>
                  <a:schemeClr val="accent6">
                    <a:lumMod val="50000"/>
                  </a:schemeClr>
                </a:solidFill>
                <a:ea typeface="SimSun" panose="02010600030101010101" pitchFamily="2" charset="-122"/>
              </a:rPr>
              <a:t>Discussions : Financements innovants; modèle d’affaire pour l’industrialisation durable et inclusive du secteur forestier </a:t>
            </a:r>
          </a:p>
        </p:txBody>
      </p:sp>
    </p:spTree>
    <p:extLst>
      <p:ext uri="{BB962C8B-B14F-4D97-AF65-F5344CB8AC3E}">
        <p14:creationId xmlns:p14="http://schemas.microsoft.com/office/powerpoint/2010/main" val="3160789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41C2F73-81D3-AA24-4BE8-43262D312BD0}"/>
              </a:ext>
            </a:extLst>
          </p:cNvPr>
          <p:cNvSpPr>
            <a:spLocks noGrp="1"/>
          </p:cNvSpPr>
          <p:nvPr>
            <p:ph type="title"/>
          </p:nvPr>
        </p:nvSpPr>
        <p:spPr/>
        <p:txBody>
          <a:bodyPr/>
          <a:lstStyle/>
          <a:p>
            <a:r>
              <a:rPr lang="fr-FR" dirty="0"/>
              <a:t>Promotion Nouvelles Générations ZES </a:t>
            </a:r>
          </a:p>
        </p:txBody>
      </p:sp>
      <p:pic>
        <p:nvPicPr>
          <p:cNvPr id="8" name="Espace réservé du contenu 7">
            <a:extLst>
              <a:ext uri="{FF2B5EF4-FFF2-40B4-BE49-F238E27FC236}">
                <a16:creationId xmlns:a16="http://schemas.microsoft.com/office/drawing/2014/main" id="{7DAAB31D-0BAE-5AAC-1581-96944742CF3C}"/>
              </a:ext>
            </a:extLst>
          </p:cNvPr>
          <p:cNvPicPr>
            <a:picLocks noGrp="1" noChangeAspect="1"/>
          </p:cNvPicPr>
          <p:nvPr>
            <p:ph sz="half" idx="2"/>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 y="708368"/>
            <a:ext cx="12126642" cy="5689416"/>
          </a:xfrm>
        </p:spPr>
      </p:pic>
      <p:sp>
        <p:nvSpPr>
          <p:cNvPr id="4" name="Rectangle 3">
            <a:extLst>
              <a:ext uri="{FF2B5EF4-FFF2-40B4-BE49-F238E27FC236}">
                <a16:creationId xmlns:a16="http://schemas.microsoft.com/office/drawing/2014/main" id="{0C3DEC9C-CD59-4A77-AE1C-181C3E62052F}"/>
              </a:ext>
            </a:extLst>
          </p:cNvPr>
          <p:cNvSpPr/>
          <p:nvPr/>
        </p:nvSpPr>
        <p:spPr>
          <a:xfrm>
            <a:off x="370113" y="1164362"/>
            <a:ext cx="5678906" cy="380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grpSp>
        <p:nvGrpSpPr>
          <p:cNvPr id="9" name="Groupe 8">
            <a:extLst>
              <a:ext uri="{FF2B5EF4-FFF2-40B4-BE49-F238E27FC236}">
                <a16:creationId xmlns:a16="http://schemas.microsoft.com/office/drawing/2014/main" id="{AF5C825A-ED11-7E60-904B-D95B8E45EB6B}"/>
              </a:ext>
            </a:extLst>
          </p:cNvPr>
          <p:cNvGrpSpPr/>
          <p:nvPr/>
        </p:nvGrpSpPr>
        <p:grpSpPr>
          <a:xfrm>
            <a:off x="0" y="6477573"/>
            <a:ext cx="12192000" cy="446284"/>
            <a:chOff x="0" y="6477573"/>
            <a:chExt cx="12192000" cy="446284"/>
          </a:xfrm>
        </p:grpSpPr>
        <p:sp>
          <p:nvSpPr>
            <p:cNvPr id="10" name="Rectangle 9">
              <a:extLst>
                <a:ext uri="{FF2B5EF4-FFF2-40B4-BE49-F238E27FC236}">
                  <a16:creationId xmlns:a16="http://schemas.microsoft.com/office/drawing/2014/main" id="{06F0694A-39BF-6186-6D7D-3B911666D825}"/>
                </a:ext>
              </a:extLst>
            </p:cNvPr>
            <p:cNvSpPr/>
            <p:nvPr/>
          </p:nvSpPr>
          <p:spPr>
            <a:xfrm>
              <a:off x="0" y="6523000"/>
              <a:ext cx="4136571" cy="335000"/>
            </a:xfrm>
            <a:prstGeom prst="rect">
              <a:avLst/>
            </a:prstGeom>
            <a:solidFill>
              <a:srgbClr val="1C3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CEC4F301-BDA0-EC60-410D-273C27BED8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390" y="6541433"/>
              <a:ext cx="2967210" cy="297140"/>
            </a:xfrm>
            <a:prstGeom prst="rect">
              <a:avLst/>
            </a:prstGeom>
          </p:spPr>
        </p:pic>
        <p:pic>
          <p:nvPicPr>
            <p:cNvPr id="12" name="Image 11">
              <a:extLst>
                <a:ext uri="{FF2B5EF4-FFF2-40B4-BE49-F238E27FC236}">
                  <a16:creationId xmlns:a16="http://schemas.microsoft.com/office/drawing/2014/main" id="{0B49891E-509C-9048-D7E2-C75178647C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6571" y="6477573"/>
              <a:ext cx="8055429" cy="446284"/>
            </a:xfrm>
            <a:prstGeom prst="rect">
              <a:avLst/>
            </a:prstGeom>
          </p:spPr>
        </p:pic>
      </p:grpSp>
      <p:sp>
        <p:nvSpPr>
          <p:cNvPr id="2" name="ZoneTexte 1">
            <a:extLst>
              <a:ext uri="{FF2B5EF4-FFF2-40B4-BE49-F238E27FC236}">
                <a16:creationId xmlns:a16="http://schemas.microsoft.com/office/drawing/2014/main" id="{9F3E327D-8DA0-73FC-8EAA-F48045531567}"/>
              </a:ext>
            </a:extLst>
          </p:cNvPr>
          <p:cNvSpPr txBox="1"/>
          <p:nvPr/>
        </p:nvSpPr>
        <p:spPr>
          <a:xfrm>
            <a:off x="177291" y="770477"/>
            <a:ext cx="5567700" cy="4370427"/>
          </a:xfrm>
          <a:prstGeom prst="rect">
            <a:avLst/>
          </a:prstGeom>
          <a:solidFill>
            <a:schemeClr val="tx2">
              <a:lumMod val="20000"/>
              <a:lumOff val="80000"/>
            </a:schemeClr>
          </a:solidFill>
          <a:effectLst>
            <a:outerShdw blurRad="50800" dist="38100" dir="18900000" algn="bl" rotWithShape="0">
              <a:prstClr val="black">
                <a:alpha val="40000"/>
              </a:prstClr>
            </a:outerShdw>
          </a:effectLst>
        </p:spPr>
        <p:txBody>
          <a:bodyPr wrap="square" rtlCol="0">
            <a:spAutoFit/>
          </a:bodyPr>
          <a:lstStyle/>
          <a:p>
            <a:pPr lvl="0"/>
            <a:r>
              <a:rPr lang="fr-FR" sz="2000" b="1" dirty="0">
                <a:solidFill>
                  <a:schemeClr val="accent6">
                    <a:lumMod val="75000"/>
                  </a:schemeClr>
                </a:solidFill>
              </a:rPr>
              <a:t>ZES Batterie RDC &amp; Zambie </a:t>
            </a:r>
          </a:p>
          <a:p>
            <a:pPr marL="285750" lvl="0" indent="-285750">
              <a:buFont typeface="Arial" panose="020B0604020202020204" pitchFamily="34" charset="0"/>
              <a:buChar char="•"/>
            </a:pPr>
            <a:r>
              <a:rPr lang="fr-FR" sz="1600" dirty="0">
                <a:solidFill>
                  <a:schemeClr val="accent6">
                    <a:lumMod val="50000"/>
                  </a:schemeClr>
                </a:solidFill>
                <a:ea typeface="SimSun" panose="02010600030101010101" pitchFamily="2" charset="-122"/>
              </a:rPr>
              <a:t>Étude de faisabilité finalisée et validée</a:t>
            </a:r>
          </a:p>
          <a:p>
            <a:pPr marL="285750" lvl="0" indent="-285750">
              <a:buFont typeface="Arial" panose="020B0604020202020204" pitchFamily="34" charset="0"/>
              <a:buChar char="•"/>
            </a:pPr>
            <a:r>
              <a:rPr lang="fr-FR" sz="1600" b="1" dirty="0">
                <a:solidFill>
                  <a:schemeClr val="accent6">
                    <a:lumMod val="50000"/>
                  </a:schemeClr>
                </a:solidFill>
                <a:ea typeface="SimSun" panose="02010600030101010101" pitchFamily="2" charset="-122"/>
              </a:rPr>
              <a:t>Centre d’excellence CAEB </a:t>
            </a:r>
          </a:p>
          <a:p>
            <a:pPr marL="742950" lvl="1" indent="-285750">
              <a:buFont typeface="Arial" panose="020B0604020202020204" pitchFamily="34" charset="0"/>
              <a:buChar char="•"/>
            </a:pPr>
            <a:r>
              <a:rPr lang="fr-FR" sz="1600" dirty="0">
                <a:solidFill>
                  <a:schemeClr val="accent6">
                    <a:lumMod val="50000"/>
                  </a:schemeClr>
                </a:solidFill>
                <a:ea typeface="SimSun" panose="02010600030101010101" pitchFamily="2" charset="-122"/>
              </a:rPr>
              <a:t>Programme de Master finalisé </a:t>
            </a:r>
          </a:p>
          <a:p>
            <a:pPr marL="742950" lvl="1" indent="-285750">
              <a:buFont typeface="Arial" panose="020B0604020202020204" pitchFamily="34" charset="0"/>
              <a:buChar char="•"/>
            </a:pPr>
            <a:r>
              <a:rPr lang="fr-FR" sz="1600" dirty="0">
                <a:solidFill>
                  <a:schemeClr val="accent6">
                    <a:lumMod val="50000"/>
                  </a:schemeClr>
                </a:solidFill>
                <a:ea typeface="SimSun" panose="02010600030101010101" pitchFamily="2" charset="-122"/>
              </a:rPr>
              <a:t>40 experts universitaires et indus identifiés comme contributeurs </a:t>
            </a:r>
          </a:p>
          <a:p>
            <a:pPr marL="742950" lvl="1" indent="-285750">
              <a:buFont typeface="Arial" panose="020B0604020202020204" pitchFamily="34" charset="0"/>
              <a:buChar char="•"/>
            </a:pPr>
            <a:r>
              <a:rPr lang="fr-FR" sz="1600" dirty="0">
                <a:solidFill>
                  <a:schemeClr val="accent6">
                    <a:lumMod val="50000"/>
                  </a:schemeClr>
                </a:solidFill>
                <a:ea typeface="SimSun" panose="02010600030101010101" pitchFamily="2" charset="-122"/>
              </a:rPr>
              <a:t>Plusieurs </a:t>
            </a:r>
            <a:r>
              <a:rPr lang="fr-FR" sz="1600" dirty="0" err="1">
                <a:solidFill>
                  <a:schemeClr val="accent6">
                    <a:lumMod val="50000"/>
                  </a:schemeClr>
                </a:solidFill>
                <a:ea typeface="SimSun" panose="02010600030101010101" pitchFamily="2" charset="-122"/>
              </a:rPr>
              <a:t>MoU</a:t>
            </a:r>
            <a:r>
              <a:rPr lang="fr-FR" sz="1600" dirty="0">
                <a:solidFill>
                  <a:schemeClr val="accent6">
                    <a:lumMod val="50000"/>
                  </a:schemeClr>
                </a:solidFill>
                <a:ea typeface="SimSun" panose="02010600030101010101" pitchFamily="2" charset="-122"/>
              </a:rPr>
              <a:t> signés pour assurer le financement et le soutien de ses initiatives de recherche et de développement des compétences.</a:t>
            </a:r>
          </a:p>
          <a:p>
            <a:pPr marL="742950" lvl="1" indent="-285750">
              <a:buFont typeface="Arial" panose="020B0604020202020204" pitchFamily="34" charset="0"/>
              <a:buChar char="•"/>
            </a:pPr>
            <a:r>
              <a:rPr lang="fr-FR" sz="1600" dirty="0">
                <a:solidFill>
                  <a:schemeClr val="accent6">
                    <a:lumMod val="50000"/>
                  </a:schemeClr>
                </a:solidFill>
                <a:ea typeface="SimSun" panose="02010600030101010101" pitchFamily="2" charset="-122"/>
              </a:rPr>
              <a:t>Projets de recherche pour Masters et Doctorats lancés</a:t>
            </a:r>
          </a:p>
          <a:p>
            <a:pPr marL="742950" lvl="1" indent="-285750">
              <a:buFont typeface="Arial" panose="020B0604020202020204" pitchFamily="34" charset="0"/>
              <a:buChar char="•"/>
            </a:pPr>
            <a:r>
              <a:rPr lang="fr-FR" sz="1600" dirty="0">
                <a:solidFill>
                  <a:schemeClr val="accent6">
                    <a:lumMod val="50000"/>
                  </a:schemeClr>
                </a:solidFill>
                <a:ea typeface="SimSun" panose="02010600030101010101" pitchFamily="2" charset="-122"/>
              </a:rPr>
              <a:t>Documents de gouvernance (statuts et règlement intérieur) finalisés. </a:t>
            </a:r>
          </a:p>
          <a:p>
            <a:pPr marL="742950" lvl="1" indent="-285750">
              <a:buFont typeface="Arial" panose="020B0604020202020204" pitchFamily="34" charset="0"/>
              <a:buChar char="•"/>
            </a:pPr>
            <a:endParaRPr lang="fr-FR" sz="1600" dirty="0">
              <a:solidFill>
                <a:schemeClr val="accent6">
                  <a:lumMod val="50000"/>
                </a:schemeClr>
              </a:solidFill>
              <a:ea typeface="SimSun" panose="02010600030101010101" pitchFamily="2" charset="-122"/>
            </a:endParaRPr>
          </a:p>
          <a:p>
            <a:pPr marL="285750" lvl="0" indent="-285750">
              <a:buFont typeface="Arial" panose="020B0604020202020204" pitchFamily="34" charset="0"/>
              <a:buChar char="•"/>
            </a:pPr>
            <a:r>
              <a:rPr lang="fr-FR" sz="1600" dirty="0">
                <a:solidFill>
                  <a:schemeClr val="accent6">
                    <a:lumMod val="50000"/>
                  </a:schemeClr>
                </a:solidFill>
                <a:ea typeface="SimSun" panose="02010600030101010101" pitchFamily="2" charset="-122"/>
              </a:rPr>
              <a:t>Sté BUANESSA a reçu soutien financier et matérialisera la 1ere étape de valeur ajoutée </a:t>
            </a:r>
          </a:p>
          <a:p>
            <a:pPr marL="285750" lvl="0" indent="-285750">
              <a:buFont typeface="Arial" panose="020B0604020202020204" pitchFamily="34" charset="0"/>
              <a:buChar char="•"/>
            </a:pPr>
            <a:r>
              <a:rPr lang="fr-FR" sz="1600" dirty="0">
                <a:solidFill>
                  <a:schemeClr val="accent6">
                    <a:lumMod val="50000"/>
                  </a:schemeClr>
                </a:solidFill>
                <a:ea typeface="SimSun" panose="02010600030101010101" pitchFamily="2" charset="-122"/>
              </a:rPr>
              <a:t>2023 &amp; 2024 GABI (Global </a:t>
            </a:r>
            <a:r>
              <a:rPr lang="fr-FR" sz="1600" dirty="0" err="1">
                <a:solidFill>
                  <a:schemeClr val="accent6">
                    <a:lumMod val="50000"/>
                  </a:schemeClr>
                </a:solidFill>
                <a:ea typeface="SimSun" panose="02010600030101010101" pitchFamily="2" charset="-122"/>
              </a:rPr>
              <a:t>Africa</a:t>
            </a:r>
            <a:r>
              <a:rPr lang="fr-FR" sz="1600" dirty="0">
                <a:solidFill>
                  <a:schemeClr val="accent6">
                    <a:lumMod val="50000"/>
                  </a:schemeClr>
                </a:solidFill>
                <a:ea typeface="SimSun" panose="02010600030101010101" pitchFamily="2" charset="-122"/>
              </a:rPr>
              <a:t> Business Initiatives) ; UNGA</a:t>
            </a:r>
          </a:p>
          <a:p>
            <a:endParaRPr lang="fr-FR" b="1" dirty="0"/>
          </a:p>
        </p:txBody>
      </p:sp>
      <p:sp>
        <p:nvSpPr>
          <p:cNvPr id="5" name="ZoneTexte 4">
            <a:extLst>
              <a:ext uri="{FF2B5EF4-FFF2-40B4-BE49-F238E27FC236}">
                <a16:creationId xmlns:a16="http://schemas.microsoft.com/office/drawing/2014/main" id="{1FD3BA32-8B39-F51C-A868-9705B74BDBF3}"/>
              </a:ext>
            </a:extLst>
          </p:cNvPr>
          <p:cNvSpPr txBox="1"/>
          <p:nvPr/>
        </p:nvSpPr>
        <p:spPr>
          <a:xfrm>
            <a:off x="5937813" y="812141"/>
            <a:ext cx="5991865" cy="2287806"/>
          </a:xfrm>
          <a:prstGeom prst="rect">
            <a:avLst/>
          </a:prstGeom>
          <a:solidFill>
            <a:schemeClr val="bg1"/>
          </a:solidFill>
          <a:ln>
            <a:solidFill>
              <a:schemeClr val="tx2">
                <a:lumMod val="60000"/>
                <a:lumOff val="40000"/>
              </a:schemeClr>
            </a:solidFill>
          </a:ln>
          <a:effectLst>
            <a:outerShdw blurRad="50800" dist="38100" dir="2700000" algn="tl" rotWithShape="0">
              <a:prstClr val="black">
                <a:alpha val="40000"/>
              </a:prstClr>
            </a:outerShdw>
          </a:effectLst>
        </p:spPr>
        <p:txBody>
          <a:bodyPr wrap="square" rtlCol="0">
            <a:spAutoFit/>
          </a:bodyPr>
          <a:lstStyle/>
          <a:p>
            <a:r>
              <a:rPr lang="fr-FR" sz="2000" b="1" dirty="0">
                <a:solidFill>
                  <a:schemeClr val="accent6">
                    <a:lumMod val="75000"/>
                  </a:schemeClr>
                </a:solidFill>
              </a:rPr>
              <a:t>ZES BOIS Cameroun</a:t>
            </a:r>
          </a:p>
          <a:p>
            <a:pPr marL="285750" indent="-285750" algn="just">
              <a:spcAft>
                <a:spcPts val="800"/>
              </a:spcAft>
              <a:buFont typeface="Arial" panose="020B0604020202020204" pitchFamily="34" charset="0"/>
              <a:buChar char="•"/>
            </a:pPr>
            <a:r>
              <a:rPr lang="fr-FR" sz="1600" dirty="0">
                <a:solidFill>
                  <a:schemeClr val="accent6">
                    <a:lumMod val="50000"/>
                  </a:schemeClr>
                </a:solidFill>
                <a:ea typeface="SimSun" panose="02010600030101010101" pitchFamily="2" charset="-122"/>
              </a:rPr>
              <a:t>Étude de préfaisabilité finalisée</a:t>
            </a:r>
          </a:p>
          <a:p>
            <a:pPr marL="285750" indent="-285750" algn="just">
              <a:spcAft>
                <a:spcPts val="800"/>
              </a:spcAft>
              <a:buFont typeface="Arial" panose="020B0604020202020204" pitchFamily="34" charset="0"/>
              <a:buChar char="•"/>
            </a:pPr>
            <a:r>
              <a:rPr lang="fr-FR" sz="1600" dirty="0">
                <a:solidFill>
                  <a:schemeClr val="accent6">
                    <a:lumMod val="50000"/>
                  </a:schemeClr>
                </a:solidFill>
                <a:ea typeface="SimSun" panose="02010600030101010101" pitchFamily="2" charset="-122"/>
              </a:rPr>
              <a:t>Étude de faisabilité complète initiée</a:t>
            </a:r>
          </a:p>
          <a:p>
            <a:pPr marL="285750" indent="-285750" algn="just">
              <a:spcAft>
                <a:spcPts val="800"/>
              </a:spcAft>
              <a:buFont typeface="Arial" panose="020B0604020202020204" pitchFamily="34" charset="0"/>
              <a:buChar char="•"/>
            </a:pPr>
            <a:r>
              <a:rPr lang="fr-FR" sz="1600" dirty="0">
                <a:solidFill>
                  <a:schemeClr val="accent6">
                    <a:lumMod val="50000"/>
                  </a:schemeClr>
                </a:solidFill>
                <a:ea typeface="SimSun" panose="02010600030101010101" pitchFamily="2" charset="-122"/>
              </a:rPr>
              <a:t>Acquisition de terre et indemnisation   </a:t>
            </a:r>
          </a:p>
          <a:p>
            <a:pPr marL="285750" indent="-285750" algn="just">
              <a:spcAft>
                <a:spcPts val="800"/>
              </a:spcAft>
              <a:buFont typeface="Arial" panose="020B0604020202020204" pitchFamily="34" charset="0"/>
              <a:buChar char="•"/>
            </a:pPr>
            <a:r>
              <a:rPr lang="fr-FR" sz="1600" dirty="0">
                <a:solidFill>
                  <a:schemeClr val="accent6">
                    <a:lumMod val="50000"/>
                  </a:schemeClr>
                </a:solidFill>
                <a:ea typeface="SimSun" panose="02010600030101010101" pitchFamily="2" charset="-122"/>
              </a:rPr>
              <a:t>Rapport sur les normes et qualité de la filière bois</a:t>
            </a:r>
          </a:p>
          <a:p>
            <a:pPr marL="285750" indent="-285750" algn="just">
              <a:spcAft>
                <a:spcPts val="800"/>
              </a:spcAft>
              <a:buFont typeface="Arial" panose="020B0604020202020204" pitchFamily="34" charset="0"/>
              <a:buChar char="•"/>
            </a:pPr>
            <a:r>
              <a:rPr lang="fr-FR" sz="1600" dirty="0">
                <a:solidFill>
                  <a:schemeClr val="accent6">
                    <a:lumMod val="50000"/>
                  </a:schemeClr>
                </a:solidFill>
                <a:ea typeface="SimSun" panose="02010600030101010101" pitchFamily="2" charset="-122"/>
              </a:rPr>
              <a:t>PARASTATALE (sté d’économie mixte comme structure de gestion du projet)</a:t>
            </a:r>
          </a:p>
        </p:txBody>
      </p:sp>
      <p:sp>
        <p:nvSpPr>
          <p:cNvPr id="7" name="ZoneTexte 6">
            <a:extLst>
              <a:ext uri="{FF2B5EF4-FFF2-40B4-BE49-F238E27FC236}">
                <a16:creationId xmlns:a16="http://schemas.microsoft.com/office/drawing/2014/main" id="{496D92A4-02A6-23A6-2698-F7259CEC68C4}"/>
              </a:ext>
            </a:extLst>
          </p:cNvPr>
          <p:cNvSpPr txBox="1"/>
          <p:nvPr/>
        </p:nvSpPr>
        <p:spPr>
          <a:xfrm>
            <a:off x="65357" y="5322726"/>
            <a:ext cx="5447336" cy="892552"/>
          </a:xfrm>
          <a:prstGeom prst="rect">
            <a:avLst/>
          </a:prstGeom>
          <a:solidFill>
            <a:schemeClr val="bg2">
              <a:lumMod val="90000"/>
            </a:schemeClr>
          </a:solidFill>
          <a:effectLst>
            <a:outerShdw blurRad="50800" dist="38100" dir="8100000" algn="tr" rotWithShape="0">
              <a:prstClr val="black">
                <a:alpha val="40000"/>
              </a:prstClr>
            </a:outerShdw>
          </a:effectLst>
        </p:spPr>
        <p:txBody>
          <a:bodyPr wrap="square" rtlCol="0">
            <a:spAutoFit/>
          </a:bodyPr>
          <a:lstStyle/>
          <a:p>
            <a:r>
              <a:rPr lang="fr-FR" sz="2000" b="1" dirty="0">
                <a:solidFill>
                  <a:schemeClr val="accent6">
                    <a:lumMod val="75000"/>
                  </a:schemeClr>
                </a:solidFill>
              </a:rPr>
              <a:t>ZES 4ème révolution industrielle (4RI) Gabon </a:t>
            </a:r>
          </a:p>
          <a:p>
            <a:pPr marL="285750" indent="-285750" algn="just">
              <a:buFont typeface="Arial" panose="020B0604020202020204" pitchFamily="34" charset="0"/>
              <a:buChar char="•"/>
            </a:pPr>
            <a:r>
              <a:rPr lang="fr-FR" sz="1600" dirty="0">
                <a:solidFill>
                  <a:schemeClr val="accent6">
                    <a:lumMod val="50000"/>
                  </a:schemeClr>
                </a:solidFill>
                <a:ea typeface="SimSun" panose="02010600030101010101" pitchFamily="2" charset="-122"/>
              </a:rPr>
              <a:t>Rapport état des lieux de l'écosystème du numérique au Gabon/ZES orientée 4RI</a:t>
            </a:r>
          </a:p>
        </p:txBody>
      </p:sp>
      <p:sp>
        <p:nvSpPr>
          <p:cNvPr id="3" name="ZoneTexte 2">
            <a:extLst>
              <a:ext uri="{FF2B5EF4-FFF2-40B4-BE49-F238E27FC236}">
                <a16:creationId xmlns:a16="http://schemas.microsoft.com/office/drawing/2014/main" id="{C83C555E-8349-510F-BE1B-5132BA17ECFE}"/>
              </a:ext>
            </a:extLst>
          </p:cNvPr>
          <p:cNvSpPr txBox="1"/>
          <p:nvPr/>
        </p:nvSpPr>
        <p:spPr>
          <a:xfrm>
            <a:off x="6035632" y="3122402"/>
            <a:ext cx="5987722" cy="1867178"/>
          </a:xfrm>
          <a:prstGeom prst="rect">
            <a:avLst/>
          </a:prstGeom>
          <a:solidFill>
            <a:schemeClr val="tx2">
              <a:lumMod val="40000"/>
              <a:lumOff val="60000"/>
            </a:schemeClr>
          </a:solidFill>
          <a:ln>
            <a:solidFill>
              <a:schemeClr val="tx2">
                <a:lumMod val="60000"/>
                <a:lumOff val="40000"/>
              </a:schemeClr>
            </a:solidFill>
          </a:ln>
          <a:effectLst>
            <a:outerShdw blurRad="50800" dist="38100" dir="2700000" algn="tl" rotWithShape="0">
              <a:prstClr val="black">
                <a:alpha val="40000"/>
              </a:prstClr>
            </a:outerShdw>
          </a:effectLst>
        </p:spPr>
        <p:txBody>
          <a:bodyPr wrap="square" rtlCol="0">
            <a:spAutoFit/>
          </a:bodyPr>
          <a:lstStyle/>
          <a:p>
            <a:r>
              <a:rPr lang="fr-FR" sz="2000" b="1" dirty="0">
                <a:solidFill>
                  <a:schemeClr val="accent6">
                    <a:lumMod val="75000"/>
                  </a:schemeClr>
                </a:solidFill>
              </a:rPr>
              <a:t>PDIDE Congo et ZES NPK  </a:t>
            </a:r>
            <a:endParaRPr lang="fr-FR" sz="1600" dirty="0">
              <a:solidFill>
                <a:schemeClr val="accent6">
                  <a:lumMod val="50000"/>
                </a:schemeClr>
              </a:solidFill>
              <a:ea typeface="SimSun" panose="02010600030101010101" pitchFamily="2" charset="-122"/>
            </a:endParaRPr>
          </a:p>
          <a:p>
            <a:pPr marL="285750" indent="-285750" algn="just">
              <a:spcAft>
                <a:spcPts val="800"/>
              </a:spcAft>
              <a:buFont typeface="Arial" panose="020B0604020202020204" pitchFamily="34" charset="0"/>
              <a:buChar char="•"/>
            </a:pPr>
            <a:r>
              <a:rPr lang="fr-FR" sz="1600" dirty="0">
                <a:solidFill>
                  <a:schemeClr val="accent6">
                    <a:lumMod val="50000"/>
                  </a:schemeClr>
                </a:solidFill>
                <a:ea typeface="SimSun" panose="02010600030101010101" pitchFamily="2" charset="-122"/>
              </a:rPr>
              <a:t>Mobilisation UNCT et RCO pour  soutenir le développement du PDIDE (atelier de lancement) et étude de faisabilité NPK </a:t>
            </a:r>
          </a:p>
          <a:p>
            <a:pPr marL="285750" indent="-285750" algn="just">
              <a:spcAft>
                <a:spcPts val="800"/>
              </a:spcAft>
              <a:buFont typeface="Arial" panose="020B0604020202020204" pitchFamily="34" charset="0"/>
              <a:buChar char="•"/>
            </a:pPr>
            <a:r>
              <a:rPr lang="fr-FR" sz="1600" dirty="0">
                <a:solidFill>
                  <a:schemeClr val="accent6">
                    <a:lumMod val="50000"/>
                  </a:schemeClr>
                </a:solidFill>
                <a:ea typeface="SimSun" panose="02010600030101010101" pitchFamily="2" charset="-122"/>
              </a:rPr>
              <a:t>Mobilisation partenaires stratégiques (ex BDEAC, IFC, AFREXIMBANK ) pour soutenir les efforts d’industrialisation    </a:t>
            </a:r>
          </a:p>
          <a:p>
            <a:endParaRPr lang="fr-FR" dirty="0"/>
          </a:p>
        </p:txBody>
      </p:sp>
      <p:sp>
        <p:nvSpPr>
          <p:cNvPr id="13" name="ZoneTexte 12">
            <a:extLst>
              <a:ext uri="{FF2B5EF4-FFF2-40B4-BE49-F238E27FC236}">
                <a16:creationId xmlns:a16="http://schemas.microsoft.com/office/drawing/2014/main" id="{73A1E61A-C9CD-0308-5167-41AFCFCF2CB1}"/>
              </a:ext>
            </a:extLst>
          </p:cNvPr>
          <p:cNvSpPr txBox="1"/>
          <p:nvPr/>
        </p:nvSpPr>
        <p:spPr>
          <a:xfrm>
            <a:off x="5792745" y="4881601"/>
            <a:ext cx="5987722" cy="1836400"/>
          </a:xfrm>
          <a:prstGeom prst="rect">
            <a:avLst/>
          </a:prstGeom>
          <a:solidFill>
            <a:schemeClr val="bg1"/>
          </a:solidFill>
          <a:ln>
            <a:solidFill>
              <a:schemeClr val="tx2">
                <a:lumMod val="60000"/>
                <a:lumOff val="40000"/>
              </a:schemeClr>
            </a:solidFill>
          </a:ln>
          <a:effectLst>
            <a:outerShdw blurRad="50800" dist="38100" dir="2700000" algn="tl" rotWithShape="0">
              <a:prstClr val="black">
                <a:alpha val="40000"/>
              </a:prstClr>
            </a:outerShdw>
          </a:effectLst>
        </p:spPr>
        <p:txBody>
          <a:bodyPr wrap="square" rtlCol="0">
            <a:spAutoFit/>
          </a:bodyPr>
          <a:lstStyle/>
          <a:p>
            <a:r>
              <a:rPr lang="fr-FR" sz="2000" b="1" dirty="0">
                <a:solidFill>
                  <a:schemeClr val="accent6">
                    <a:lumMod val="75000"/>
                  </a:schemeClr>
                </a:solidFill>
              </a:rPr>
              <a:t>Approche des droits de l’Homme pour ZES</a:t>
            </a:r>
          </a:p>
          <a:p>
            <a:pPr marL="285750" indent="-285750" algn="just">
              <a:spcAft>
                <a:spcPts val="800"/>
              </a:spcAft>
              <a:buFont typeface="Arial" panose="020B0604020202020204" pitchFamily="34" charset="0"/>
              <a:buChar char="•"/>
            </a:pPr>
            <a:r>
              <a:rPr lang="fr-FR" sz="1600" dirty="0">
                <a:solidFill>
                  <a:schemeClr val="accent6">
                    <a:lumMod val="50000"/>
                  </a:schemeClr>
                </a:solidFill>
                <a:ea typeface="SimSun" panose="02010600030101010101" pitchFamily="2" charset="-122"/>
              </a:rPr>
              <a:t>Webinaire PNUD et l'Institut International pour l'Environnement et le Développement (IIED), </a:t>
            </a:r>
          </a:p>
          <a:p>
            <a:pPr marL="285750" indent="-285750" algn="just">
              <a:spcAft>
                <a:spcPts val="800"/>
              </a:spcAft>
              <a:buFont typeface="Arial" panose="020B0604020202020204" pitchFamily="34" charset="0"/>
              <a:buChar char="•"/>
            </a:pPr>
            <a:r>
              <a:rPr lang="fr-FR" sz="1600" dirty="0">
                <a:solidFill>
                  <a:schemeClr val="accent6">
                    <a:lumMod val="50000"/>
                  </a:schemeClr>
                </a:solidFill>
                <a:ea typeface="SimSun" panose="02010600030101010101" pitchFamily="2" charset="-122"/>
              </a:rPr>
              <a:t>Atelier bonnes pratiques dans les affaires/Dialogue partenaires au développement </a:t>
            </a:r>
          </a:p>
          <a:p>
            <a:pPr marL="285750" indent="-285750" algn="just">
              <a:spcAft>
                <a:spcPts val="800"/>
              </a:spcAft>
              <a:buFont typeface="Arial" panose="020B0604020202020204" pitchFamily="34" charset="0"/>
              <a:buChar char="•"/>
            </a:pPr>
            <a:r>
              <a:rPr lang="fr-FR" sz="1600" dirty="0">
                <a:solidFill>
                  <a:schemeClr val="accent6">
                    <a:lumMod val="50000"/>
                  </a:schemeClr>
                </a:solidFill>
                <a:ea typeface="SimSun" panose="02010600030101010101" pitchFamily="2" charset="-122"/>
              </a:rPr>
              <a:t>Note d’orientation politique (en cours de finalisation)  </a:t>
            </a:r>
          </a:p>
        </p:txBody>
      </p:sp>
    </p:spTree>
    <p:extLst>
      <p:ext uri="{BB962C8B-B14F-4D97-AF65-F5344CB8AC3E}">
        <p14:creationId xmlns:p14="http://schemas.microsoft.com/office/powerpoint/2010/main" val="2203403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41C2F73-81D3-AA24-4BE8-43262D312BD0}"/>
              </a:ext>
            </a:extLst>
          </p:cNvPr>
          <p:cNvSpPr>
            <a:spLocks noGrp="1"/>
          </p:cNvSpPr>
          <p:nvPr>
            <p:ph type="title"/>
          </p:nvPr>
        </p:nvSpPr>
        <p:spPr/>
        <p:txBody>
          <a:bodyPr/>
          <a:lstStyle/>
          <a:p>
            <a:r>
              <a:rPr lang="fr-FR" dirty="0"/>
              <a:t>Renforcement des Capacités, Appui Technique, Dialogue Politique  </a:t>
            </a:r>
          </a:p>
        </p:txBody>
      </p:sp>
      <p:pic>
        <p:nvPicPr>
          <p:cNvPr id="8" name="Espace réservé du contenu 7">
            <a:extLst>
              <a:ext uri="{FF2B5EF4-FFF2-40B4-BE49-F238E27FC236}">
                <a16:creationId xmlns:a16="http://schemas.microsoft.com/office/drawing/2014/main" id="{7DAAB31D-0BAE-5AAC-1581-96944742CF3C}"/>
              </a:ext>
            </a:extLst>
          </p:cNvPr>
          <p:cNvPicPr>
            <a:picLocks noGrp="1" noChangeAspect="1"/>
          </p:cNvPicPr>
          <p:nvPr>
            <p:ph sz="half" idx="2"/>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70667" y="898525"/>
            <a:ext cx="11250667" cy="5278438"/>
          </a:xfrm>
        </p:spPr>
      </p:pic>
      <p:sp>
        <p:nvSpPr>
          <p:cNvPr id="4" name="Rectangle 3">
            <a:extLst>
              <a:ext uri="{FF2B5EF4-FFF2-40B4-BE49-F238E27FC236}">
                <a16:creationId xmlns:a16="http://schemas.microsoft.com/office/drawing/2014/main" id="{0C3DEC9C-CD59-4A77-AE1C-181C3E62052F}"/>
              </a:ext>
            </a:extLst>
          </p:cNvPr>
          <p:cNvSpPr/>
          <p:nvPr/>
        </p:nvSpPr>
        <p:spPr>
          <a:xfrm>
            <a:off x="370113" y="1164362"/>
            <a:ext cx="5678906" cy="380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grpSp>
        <p:nvGrpSpPr>
          <p:cNvPr id="9" name="Groupe 8">
            <a:extLst>
              <a:ext uri="{FF2B5EF4-FFF2-40B4-BE49-F238E27FC236}">
                <a16:creationId xmlns:a16="http://schemas.microsoft.com/office/drawing/2014/main" id="{AF5C825A-ED11-7E60-904B-D95B8E45EB6B}"/>
              </a:ext>
            </a:extLst>
          </p:cNvPr>
          <p:cNvGrpSpPr/>
          <p:nvPr/>
        </p:nvGrpSpPr>
        <p:grpSpPr>
          <a:xfrm>
            <a:off x="0" y="6477573"/>
            <a:ext cx="12192000" cy="446284"/>
            <a:chOff x="0" y="6477573"/>
            <a:chExt cx="12192000" cy="446284"/>
          </a:xfrm>
        </p:grpSpPr>
        <p:sp>
          <p:nvSpPr>
            <p:cNvPr id="10" name="Rectangle 9">
              <a:extLst>
                <a:ext uri="{FF2B5EF4-FFF2-40B4-BE49-F238E27FC236}">
                  <a16:creationId xmlns:a16="http://schemas.microsoft.com/office/drawing/2014/main" id="{06F0694A-39BF-6186-6D7D-3B911666D825}"/>
                </a:ext>
              </a:extLst>
            </p:cNvPr>
            <p:cNvSpPr/>
            <p:nvPr/>
          </p:nvSpPr>
          <p:spPr>
            <a:xfrm>
              <a:off x="0" y="6523000"/>
              <a:ext cx="4136571" cy="335000"/>
            </a:xfrm>
            <a:prstGeom prst="rect">
              <a:avLst/>
            </a:prstGeom>
            <a:solidFill>
              <a:srgbClr val="1C3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CEC4F301-BDA0-EC60-410D-273C27BED8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390" y="6541433"/>
              <a:ext cx="2967210" cy="297140"/>
            </a:xfrm>
            <a:prstGeom prst="rect">
              <a:avLst/>
            </a:prstGeom>
          </p:spPr>
        </p:pic>
        <p:pic>
          <p:nvPicPr>
            <p:cNvPr id="12" name="Image 11">
              <a:extLst>
                <a:ext uri="{FF2B5EF4-FFF2-40B4-BE49-F238E27FC236}">
                  <a16:creationId xmlns:a16="http://schemas.microsoft.com/office/drawing/2014/main" id="{0B49891E-509C-9048-D7E2-C75178647C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6571" y="6477573"/>
              <a:ext cx="8055429" cy="446284"/>
            </a:xfrm>
            <a:prstGeom prst="rect">
              <a:avLst/>
            </a:prstGeom>
          </p:spPr>
        </p:pic>
      </p:grpSp>
      <p:sp>
        <p:nvSpPr>
          <p:cNvPr id="2" name="ZoneTexte 1">
            <a:extLst>
              <a:ext uri="{FF2B5EF4-FFF2-40B4-BE49-F238E27FC236}">
                <a16:creationId xmlns:a16="http://schemas.microsoft.com/office/drawing/2014/main" id="{33E7210E-24F8-CD55-FFB2-64AF722D627D}"/>
              </a:ext>
            </a:extLst>
          </p:cNvPr>
          <p:cNvSpPr txBox="1"/>
          <p:nvPr/>
        </p:nvSpPr>
        <p:spPr>
          <a:xfrm>
            <a:off x="370113" y="824140"/>
            <a:ext cx="11713857" cy="6186309"/>
          </a:xfrm>
          <a:prstGeom prst="rect">
            <a:avLst/>
          </a:prstGeom>
          <a:noFill/>
        </p:spPr>
        <p:txBody>
          <a:bodyPr wrap="square" rtlCol="0">
            <a:spAutoFit/>
          </a:bodyPr>
          <a:lstStyle/>
          <a:p>
            <a:pPr indent="-285750" algn="just">
              <a:buFont typeface="Arial" panose="020B0604020202020204" pitchFamily="34" charset="0"/>
              <a:buChar char="•"/>
            </a:pPr>
            <a:r>
              <a:rPr lang="fr-FR" sz="2000" b="1" dirty="0">
                <a:solidFill>
                  <a:schemeClr val="accent6">
                    <a:lumMod val="75000"/>
                  </a:schemeClr>
                </a:solidFill>
              </a:rPr>
              <a:t>Outil IPRT Sao Tomé &amp; Principe et Guinée Equatoriale</a:t>
            </a:r>
          </a:p>
          <a:p>
            <a:pPr marL="742950" lvl="1" indent="-285750" algn="just">
              <a:buFont typeface="Arial" panose="020B0604020202020204" pitchFamily="34" charset="0"/>
              <a:buChar char="•"/>
            </a:pPr>
            <a:r>
              <a:rPr lang="fr-FR" sz="1600" dirty="0">
                <a:effectLst/>
                <a:latin typeface="Calibri" panose="020F0502020204030204" pitchFamily="34" charset="0"/>
                <a:ea typeface="SimSun" panose="02010600030101010101" pitchFamily="2" charset="-122"/>
                <a:cs typeface="Arial" panose="020B0604020202020204" pitchFamily="34" charset="0"/>
              </a:rPr>
              <a:t>Aligner les Agendas 2063 &amp; 2030 &amp; programme d’action de Doha sur leurs PND;</a:t>
            </a:r>
          </a:p>
          <a:p>
            <a:pPr marL="742950" lvl="1" indent="-285750" algn="just">
              <a:buFont typeface="Arial" panose="020B0604020202020204" pitchFamily="34" charset="0"/>
              <a:buChar char="•"/>
            </a:pPr>
            <a:r>
              <a:rPr lang="fr-FR" sz="1600" dirty="0">
                <a:latin typeface="Calibri" panose="020F0502020204030204" pitchFamily="34" charset="0"/>
                <a:ea typeface="SimSun" panose="02010600030101010101" pitchFamily="2" charset="-122"/>
                <a:cs typeface="Arial" panose="020B0604020202020204" pitchFamily="34" charset="0"/>
              </a:rPr>
              <a:t>E</a:t>
            </a:r>
            <a:r>
              <a:rPr lang="fr-FR" sz="1600" dirty="0">
                <a:effectLst/>
                <a:latin typeface="Calibri" panose="020F0502020204030204" pitchFamily="34" charset="0"/>
                <a:ea typeface="SimSun" panose="02010600030101010101" pitchFamily="2" charset="-122"/>
                <a:cs typeface="Arial" panose="020B0604020202020204" pitchFamily="34" charset="0"/>
              </a:rPr>
              <a:t>valuer progrès et renforcer les capacités de planification du développement. </a:t>
            </a:r>
          </a:p>
          <a:p>
            <a:pPr indent="-285750" algn="just">
              <a:buFont typeface="Arial" panose="020B0604020202020204" pitchFamily="34" charset="0"/>
              <a:buChar char="•"/>
            </a:pPr>
            <a:r>
              <a:rPr lang="fr-FR" sz="2000" b="1" dirty="0">
                <a:solidFill>
                  <a:schemeClr val="accent6">
                    <a:lumMod val="75000"/>
                  </a:schemeClr>
                </a:solidFill>
              </a:rPr>
              <a:t>Indice du Chiffre d’Affaires (ICA) Cameroun</a:t>
            </a:r>
          </a:p>
          <a:p>
            <a:pPr marL="742950" lvl="1" indent="-285750" algn="just">
              <a:buFont typeface="Arial" panose="020B0604020202020204" pitchFamily="34" charset="0"/>
              <a:buChar char="•"/>
            </a:pPr>
            <a:r>
              <a:rPr lang="fr-FR" sz="1600" dirty="0">
                <a:latin typeface="Calibri" panose="020F0502020204030204" pitchFamily="34" charset="0"/>
                <a:ea typeface="SimSun" panose="02010600030101010101" pitchFamily="2" charset="-122"/>
                <a:cs typeface="Arial" panose="020B0604020202020204" pitchFamily="34" charset="0"/>
              </a:rPr>
              <a:t>Soutient l’INS Cameroun sur la méthodologie de calcul de l’ICA à partir des déclarations de TVA des entreprises</a:t>
            </a:r>
          </a:p>
          <a:p>
            <a:pPr indent="-285750" algn="just">
              <a:buFont typeface="Arial" panose="020B0604020202020204" pitchFamily="34" charset="0"/>
              <a:buChar char="•"/>
            </a:pPr>
            <a:r>
              <a:rPr lang="fr-FR" sz="2000" b="1" dirty="0">
                <a:solidFill>
                  <a:schemeClr val="accent6">
                    <a:lumMod val="75000"/>
                  </a:schemeClr>
                </a:solidFill>
              </a:rPr>
              <a:t>Economie Bleue  </a:t>
            </a:r>
            <a:r>
              <a:rPr lang="fr-FR" sz="1600" dirty="0">
                <a:latin typeface="Calibri" panose="020F0502020204030204" pitchFamily="34" charset="0"/>
                <a:ea typeface="SimSun" panose="02010600030101010101" pitchFamily="2" charset="-122"/>
                <a:cs typeface="Arial" panose="020B0604020202020204" pitchFamily="34" charset="0"/>
              </a:rPr>
              <a:t>(Innovations pour une transition vers une économie bleue résiliente au changement climatique)</a:t>
            </a:r>
          </a:p>
          <a:p>
            <a:pPr indent="-285750" algn="just">
              <a:buFont typeface="Arial" panose="020B0604020202020204" pitchFamily="34" charset="0"/>
              <a:buChar char="•"/>
            </a:pPr>
            <a:r>
              <a:rPr lang="fr-FR" sz="2000" b="1" dirty="0">
                <a:solidFill>
                  <a:schemeClr val="accent6">
                    <a:lumMod val="75000"/>
                  </a:schemeClr>
                </a:solidFill>
              </a:rPr>
              <a:t>Intelligence artificielle  </a:t>
            </a:r>
            <a:r>
              <a:rPr lang="fr-FR" sz="1600" dirty="0">
                <a:latin typeface="Calibri" panose="020F0502020204030204" pitchFamily="34" charset="0"/>
                <a:ea typeface="SimSun" panose="02010600030101010101" pitchFamily="2" charset="-122"/>
                <a:cs typeface="Arial" panose="020B0604020202020204" pitchFamily="34" charset="0"/>
              </a:rPr>
              <a:t>(Défis et opportunités de l’IA pour l’Afrique)</a:t>
            </a:r>
          </a:p>
          <a:p>
            <a:pPr marL="0" lvl="1" indent="-285750" algn="just">
              <a:buFont typeface="Arial" panose="020B0604020202020204" pitchFamily="34" charset="0"/>
              <a:buChar char="•"/>
            </a:pPr>
            <a:endParaRPr lang="fr-FR" sz="1600" b="1" dirty="0">
              <a:solidFill>
                <a:schemeClr val="accent6">
                  <a:lumMod val="75000"/>
                </a:schemeClr>
              </a:solidFill>
            </a:endParaRPr>
          </a:p>
          <a:p>
            <a:pPr marL="0" lvl="1" indent="-285750" algn="just">
              <a:buFont typeface="Arial" panose="020B0604020202020204" pitchFamily="34" charset="0"/>
              <a:buChar char="•"/>
            </a:pPr>
            <a:r>
              <a:rPr lang="fr-FR" sz="2000" b="1" dirty="0">
                <a:solidFill>
                  <a:schemeClr val="accent6">
                    <a:lumMod val="75000"/>
                  </a:schemeClr>
                </a:solidFill>
              </a:rPr>
              <a:t>Retraite CEMAC-CEA sur le cadre de collaboration des deux institutions </a:t>
            </a:r>
          </a:p>
          <a:p>
            <a:pPr marL="0" lvl="1" indent="-285750" algn="just">
              <a:buFont typeface="Arial" panose="020B0604020202020204" pitchFamily="34" charset="0"/>
              <a:buChar char="•"/>
            </a:pPr>
            <a:endParaRPr lang="fr-FR" sz="1600" b="1" dirty="0">
              <a:solidFill>
                <a:schemeClr val="accent6">
                  <a:lumMod val="75000"/>
                </a:schemeClr>
              </a:solidFill>
            </a:endParaRPr>
          </a:p>
          <a:p>
            <a:pPr marL="0" lvl="1" indent="-285750" algn="just">
              <a:buFont typeface="Arial" panose="020B0604020202020204" pitchFamily="34" charset="0"/>
              <a:buChar char="•"/>
            </a:pPr>
            <a:r>
              <a:rPr lang="fr-FR" sz="2000" b="1" dirty="0">
                <a:solidFill>
                  <a:schemeClr val="accent6">
                    <a:lumMod val="75000"/>
                  </a:schemeClr>
                </a:solidFill>
              </a:rPr>
              <a:t>Méthodologie de construction de l’indice de pauvreté multidimensionnelle Guinée Équatoriale  </a:t>
            </a:r>
          </a:p>
          <a:p>
            <a:pPr marL="0" lvl="1" indent="-285750" algn="just">
              <a:buFont typeface="Arial" panose="020B0604020202020204" pitchFamily="34" charset="0"/>
              <a:buChar char="•"/>
            </a:pPr>
            <a:endParaRPr lang="fr-FR" sz="1600" dirty="0">
              <a:solidFill>
                <a:schemeClr val="accent6">
                  <a:lumMod val="75000"/>
                </a:schemeClr>
              </a:solidFill>
            </a:endParaRPr>
          </a:p>
          <a:p>
            <a:pPr marL="0" lvl="1" indent="-285750" algn="just">
              <a:buFont typeface="Arial" panose="020B0604020202020204" pitchFamily="34" charset="0"/>
              <a:buChar char="•"/>
            </a:pPr>
            <a:r>
              <a:rPr lang="fr-FR" sz="2000" dirty="0">
                <a:solidFill>
                  <a:schemeClr val="accent6">
                    <a:lumMod val="75000"/>
                  </a:schemeClr>
                </a:solidFill>
              </a:rPr>
              <a:t>Suite aux recommandations CIE 2023 </a:t>
            </a:r>
          </a:p>
          <a:p>
            <a:pPr marL="457200" lvl="2" indent="-285750" algn="just">
              <a:buFont typeface="Arial" panose="020B0604020202020204" pitchFamily="34" charset="0"/>
              <a:buChar char="•"/>
            </a:pPr>
            <a:r>
              <a:rPr lang="fr-FR" b="1" dirty="0">
                <a:solidFill>
                  <a:schemeClr val="accent6">
                    <a:lumMod val="75000"/>
                  </a:schemeClr>
                </a:solidFill>
              </a:rPr>
              <a:t>Coopération en matière d'infrastructures qualité sur les chaînes de valeur du bois et du cuir</a:t>
            </a:r>
          </a:p>
          <a:p>
            <a:pPr marL="457200" lvl="2" indent="-285750" algn="just">
              <a:buFont typeface="Arial" panose="020B0604020202020204" pitchFamily="34" charset="0"/>
              <a:buChar char="•"/>
            </a:pPr>
            <a:r>
              <a:rPr lang="fr-FR" b="1" dirty="0">
                <a:solidFill>
                  <a:schemeClr val="accent6">
                    <a:lumMod val="75000"/>
                  </a:schemeClr>
                </a:solidFill>
              </a:rPr>
              <a:t>Sensibilisation des PME de l’Afrique centrale sur l’import-substitution et la ZLECAf</a:t>
            </a:r>
          </a:p>
          <a:p>
            <a:pPr marL="0" lvl="1" indent="-285750" algn="just">
              <a:buFont typeface="Arial" panose="020B0604020202020204" pitchFamily="34" charset="0"/>
              <a:buChar char="•"/>
            </a:pPr>
            <a:endParaRPr lang="fr-FR" sz="2000" b="1" dirty="0">
              <a:solidFill>
                <a:schemeClr val="accent6">
                  <a:lumMod val="75000"/>
                </a:schemeClr>
              </a:solidFill>
            </a:endParaRPr>
          </a:p>
          <a:p>
            <a:pPr marL="0" lvl="1" indent="-285750" algn="just">
              <a:buFont typeface="Arial" panose="020B0604020202020204" pitchFamily="34" charset="0"/>
              <a:buChar char="•"/>
            </a:pPr>
            <a:r>
              <a:rPr lang="fr-FR" sz="2000" b="1" dirty="0">
                <a:solidFill>
                  <a:schemeClr val="accent6">
                    <a:lumMod val="75000"/>
                  </a:schemeClr>
                </a:solidFill>
              </a:rPr>
              <a:t>Etc.</a:t>
            </a:r>
          </a:p>
          <a:p>
            <a:r>
              <a:rPr lang="fr-FR" sz="1800" dirty="0">
                <a:effectLst/>
                <a:highlight>
                  <a:srgbClr val="FFFF00"/>
                </a:highlight>
                <a:latin typeface="Calibri" panose="020F0502020204030204" pitchFamily="34" charset="0"/>
                <a:ea typeface="SimSun" panose="02010600030101010101" pitchFamily="2" charset="-122"/>
                <a:cs typeface="Arial" panose="020B0604020202020204" pitchFamily="34" charset="0"/>
              </a:rPr>
              <a:t> </a:t>
            </a:r>
          </a:p>
          <a:p>
            <a:endParaRPr lang="fr-FR" b="1" dirty="0">
              <a:latin typeface="Calibri" panose="020F0502020204030204" pitchFamily="34" charset="0"/>
              <a:ea typeface="SimSun" panose="02010600030101010101" pitchFamily="2" charset="-122"/>
              <a:cs typeface="Arial" panose="020B0604020202020204" pitchFamily="34" charset="0"/>
            </a:endParaRPr>
          </a:p>
          <a:p>
            <a:endParaRPr lang="fr-FR" sz="1800" b="1" dirty="0">
              <a:effectLst/>
              <a:highlight>
                <a:srgbClr val="FFFF00"/>
              </a:highlight>
              <a:latin typeface="Calibri" panose="020F0502020204030204" pitchFamily="34" charset="0"/>
              <a:ea typeface="SimSun" panose="02010600030101010101" pitchFamily="2" charset="-122"/>
              <a:cs typeface="Arial" panose="020B0604020202020204" pitchFamily="34" charset="0"/>
            </a:endParaRPr>
          </a:p>
          <a:p>
            <a:endParaRPr lang="fr-FR" dirty="0"/>
          </a:p>
        </p:txBody>
      </p:sp>
      <p:pic>
        <p:nvPicPr>
          <p:cNvPr id="3" name="Picture 24">
            <a:extLst>
              <a:ext uri="{FF2B5EF4-FFF2-40B4-BE49-F238E27FC236}">
                <a16:creationId xmlns:a16="http://schemas.microsoft.com/office/drawing/2014/main" id="{E45BC5EA-3A8C-8A0C-73FC-DCDD4161F4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01886" y="898525"/>
            <a:ext cx="2520000" cy="851001"/>
          </a:xfrm>
          <a:prstGeom prst="rect">
            <a:avLst/>
          </a:prstGeom>
        </p:spPr>
      </p:pic>
    </p:spTree>
    <p:extLst>
      <p:ext uri="{BB962C8B-B14F-4D97-AF65-F5344CB8AC3E}">
        <p14:creationId xmlns:p14="http://schemas.microsoft.com/office/powerpoint/2010/main" val="2565399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41C2F73-81D3-AA24-4BE8-43262D312BD0}"/>
              </a:ext>
            </a:extLst>
          </p:cNvPr>
          <p:cNvSpPr>
            <a:spLocks noGrp="1"/>
          </p:cNvSpPr>
          <p:nvPr>
            <p:ph type="title"/>
          </p:nvPr>
        </p:nvSpPr>
        <p:spPr/>
        <p:txBody>
          <a:bodyPr/>
          <a:lstStyle/>
          <a:p>
            <a:r>
              <a:rPr lang="fr-FR" dirty="0"/>
              <a:t>Contribution aux Objectifs de Développement Durable </a:t>
            </a:r>
            <a:endParaRPr lang="en-GB" dirty="0"/>
          </a:p>
        </p:txBody>
      </p:sp>
      <p:pic>
        <p:nvPicPr>
          <p:cNvPr id="8" name="Espace réservé du contenu 7">
            <a:extLst>
              <a:ext uri="{FF2B5EF4-FFF2-40B4-BE49-F238E27FC236}">
                <a16:creationId xmlns:a16="http://schemas.microsoft.com/office/drawing/2014/main" id="{7DAAB31D-0BAE-5AAC-1581-96944742CF3C}"/>
              </a:ext>
            </a:extLst>
          </p:cNvPr>
          <p:cNvPicPr>
            <a:picLocks noGrp="1" noChangeAspect="1"/>
          </p:cNvPicPr>
          <p:nvPr>
            <p:ph sz="half" idx="2"/>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70667" y="898525"/>
            <a:ext cx="11250667" cy="5278438"/>
          </a:xfrm>
        </p:spPr>
      </p:pic>
      <p:sp>
        <p:nvSpPr>
          <p:cNvPr id="4" name="Rectangle 3">
            <a:extLst>
              <a:ext uri="{FF2B5EF4-FFF2-40B4-BE49-F238E27FC236}">
                <a16:creationId xmlns:a16="http://schemas.microsoft.com/office/drawing/2014/main" id="{0C3DEC9C-CD59-4A77-AE1C-181C3E62052F}"/>
              </a:ext>
            </a:extLst>
          </p:cNvPr>
          <p:cNvSpPr/>
          <p:nvPr/>
        </p:nvSpPr>
        <p:spPr>
          <a:xfrm>
            <a:off x="370113" y="1164362"/>
            <a:ext cx="5678906" cy="380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grpSp>
        <p:nvGrpSpPr>
          <p:cNvPr id="9" name="Groupe 8">
            <a:extLst>
              <a:ext uri="{FF2B5EF4-FFF2-40B4-BE49-F238E27FC236}">
                <a16:creationId xmlns:a16="http://schemas.microsoft.com/office/drawing/2014/main" id="{AF5C825A-ED11-7E60-904B-D95B8E45EB6B}"/>
              </a:ext>
            </a:extLst>
          </p:cNvPr>
          <p:cNvGrpSpPr/>
          <p:nvPr/>
        </p:nvGrpSpPr>
        <p:grpSpPr>
          <a:xfrm>
            <a:off x="0" y="6477573"/>
            <a:ext cx="12192000" cy="446284"/>
            <a:chOff x="0" y="6477573"/>
            <a:chExt cx="12192000" cy="446284"/>
          </a:xfrm>
        </p:grpSpPr>
        <p:sp>
          <p:nvSpPr>
            <p:cNvPr id="10" name="Rectangle 9">
              <a:extLst>
                <a:ext uri="{FF2B5EF4-FFF2-40B4-BE49-F238E27FC236}">
                  <a16:creationId xmlns:a16="http://schemas.microsoft.com/office/drawing/2014/main" id="{06F0694A-39BF-6186-6D7D-3B911666D825}"/>
                </a:ext>
              </a:extLst>
            </p:cNvPr>
            <p:cNvSpPr/>
            <p:nvPr/>
          </p:nvSpPr>
          <p:spPr>
            <a:xfrm>
              <a:off x="0" y="6523000"/>
              <a:ext cx="4136571" cy="335000"/>
            </a:xfrm>
            <a:prstGeom prst="rect">
              <a:avLst/>
            </a:prstGeom>
            <a:solidFill>
              <a:srgbClr val="1C3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CEC4F301-BDA0-EC60-410D-273C27BED8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390" y="6541433"/>
              <a:ext cx="2967210" cy="297140"/>
            </a:xfrm>
            <a:prstGeom prst="rect">
              <a:avLst/>
            </a:prstGeom>
          </p:spPr>
        </p:pic>
        <p:pic>
          <p:nvPicPr>
            <p:cNvPr id="12" name="Image 11">
              <a:extLst>
                <a:ext uri="{FF2B5EF4-FFF2-40B4-BE49-F238E27FC236}">
                  <a16:creationId xmlns:a16="http://schemas.microsoft.com/office/drawing/2014/main" id="{0B49891E-509C-9048-D7E2-C75178647C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6571" y="6477573"/>
              <a:ext cx="8055429" cy="446284"/>
            </a:xfrm>
            <a:prstGeom prst="rect">
              <a:avLst/>
            </a:prstGeom>
          </p:spPr>
        </p:pic>
      </p:grpSp>
      <p:pic>
        <p:nvPicPr>
          <p:cNvPr id="2072" name="Picture 6">
            <a:extLst>
              <a:ext uri="{FF2B5EF4-FFF2-40B4-BE49-F238E27FC236}">
                <a16:creationId xmlns:a16="http://schemas.microsoft.com/office/drawing/2014/main" id="{FBB0D7BD-7564-37D1-D9CE-CD744A71F6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4855" y="4027626"/>
            <a:ext cx="1209186" cy="7920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8">
            <a:extLst>
              <a:ext uri="{FF2B5EF4-FFF2-40B4-BE49-F238E27FC236}">
                <a16:creationId xmlns:a16="http://schemas.microsoft.com/office/drawing/2014/main" id="{4106B7DE-86C1-DCAD-66F7-6B7F072EFE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99383" y="2609628"/>
            <a:ext cx="1209186" cy="792000"/>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9">
            <a:extLst>
              <a:ext uri="{FF2B5EF4-FFF2-40B4-BE49-F238E27FC236}">
                <a16:creationId xmlns:a16="http://schemas.microsoft.com/office/drawing/2014/main" id="{0B460E39-3E11-9463-FC09-46B47EF8AD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242" y="3806280"/>
            <a:ext cx="1209186" cy="79200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0">
            <a:extLst>
              <a:ext uri="{FF2B5EF4-FFF2-40B4-BE49-F238E27FC236}">
                <a16:creationId xmlns:a16="http://schemas.microsoft.com/office/drawing/2014/main" id="{B4150355-6A80-8718-31F9-AD1BE8CD51D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51405" y="3899030"/>
            <a:ext cx="1209186" cy="7920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11">
            <a:extLst>
              <a:ext uri="{FF2B5EF4-FFF2-40B4-BE49-F238E27FC236}">
                <a16:creationId xmlns:a16="http://schemas.microsoft.com/office/drawing/2014/main" id="{F16DC7D2-033B-B48D-344A-EE304A5481B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03378" y="2893234"/>
            <a:ext cx="1209186" cy="7920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5">
            <a:extLst>
              <a:ext uri="{FF2B5EF4-FFF2-40B4-BE49-F238E27FC236}">
                <a16:creationId xmlns:a16="http://schemas.microsoft.com/office/drawing/2014/main" id="{032CFBC0-8BF8-0E48-45DA-99AF64E4745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348" y="2173426"/>
            <a:ext cx="2169887" cy="1421246"/>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16">
            <a:extLst>
              <a:ext uri="{FF2B5EF4-FFF2-40B4-BE49-F238E27FC236}">
                <a16:creationId xmlns:a16="http://schemas.microsoft.com/office/drawing/2014/main" id="{E2AD8A15-B126-999F-2D18-1CDFB91C843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14524" y="1257004"/>
            <a:ext cx="2143275" cy="1403815"/>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a:extLst>
              <a:ext uri="{FF2B5EF4-FFF2-40B4-BE49-F238E27FC236}">
                <a16:creationId xmlns:a16="http://schemas.microsoft.com/office/drawing/2014/main" id="{B56B3FF0-F3E4-D5CE-6A66-1E5D738F321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7109" y="997752"/>
            <a:ext cx="1208130" cy="7920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19">
            <a:extLst>
              <a:ext uri="{FF2B5EF4-FFF2-40B4-BE49-F238E27FC236}">
                <a16:creationId xmlns:a16="http://schemas.microsoft.com/office/drawing/2014/main" id="{226AED36-65E8-2766-C2BF-E1004C2F2BC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628378" y="1442488"/>
            <a:ext cx="1205908" cy="7920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20">
            <a:extLst>
              <a:ext uri="{FF2B5EF4-FFF2-40B4-BE49-F238E27FC236}">
                <a16:creationId xmlns:a16="http://schemas.microsoft.com/office/drawing/2014/main" id="{7D6757FE-A652-3719-A66D-075CB30E665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26689" y="2268090"/>
            <a:ext cx="1767614" cy="1160910"/>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2">
            <a:extLst>
              <a:ext uri="{FF2B5EF4-FFF2-40B4-BE49-F238E27FC236}">
                <a16:creationId xmlns:a16="http://schemas.microsoft.com/office/drawing/2014/main" id="{0F7E7059-F12A-4A2F-787F-82629B3D976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24840" y="3736405"/>
            <a:ext cx="1966711" cy="12904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5">
            <a:extLst>
              <a:ext uri="{FF2B5EF4-FFF2-40B4-BE49-F238E27FC236}">
                <a16:creationId xmlns:a16="http://schemas.microsoft.com/office/drawing/2014/main" id="{5801B236-CBB5-5280-A675-8989112BF14E}"/>
              </a:ext>
            </a:extLst>
          </p:cNvPr>
          <p:cNvSpPr>
            <a:spLocks noChangeArrowheads="1"/>
          </p:cNvSpPr>
          <p:nvPr/>
        </p:nvSpPr>
        <p:spPr bwMode="auto">
          <a:xfrm>
            <a:off x="2993576" y="1320226"/>
            <a:ext cx="12192000" cy="7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26">
            <a:extLst>
              <a:ext uri="{FF2B5EF4-FFF2-40B4-BE49-F238E27FC236}">
                <a16:creationId xmlns:a16="http://schemas.microsoft.com/office/drawing/2014/main" id="{6AD95F9D-AD99-F205-291A-8BB28E2B539F}"/>
              </a:ext>
            </a:extLst>
          </p:cNvPr>
          <p:cNvSpPr>
            <a:spLocks noChangeArrowheads="1"/>
          </p:cNvSpPr>
          <p:nvPr/>
        </p:nvSpPr>
        <p:spPr bwMode="auto">
          <a:xfrm>
            <a:off x="3907976" y="1777426"/>
            <a:ext cx="12192000" cy="7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4202059175"/>
      </p:ext>
    </p:extLst>
  </p:cSld>
  <p:clrMapOvr>
    <a:masterClrMapping/>
  </p:clrMapOvr>
</p:sld>
</file>

<file path=ppt/theme/theme1.xml><?xml version="1.0" encoding="utf-8"?>
<a:theme xmlns:a="http://schemas.openxmlformats.org/drawingml/2006/main" name="2_Office Theme">
  <a:themeElements>
    <a:clrScheme name="SDG">
      <a:dk1>
        <a:sysClr val="windowText" lastClr="000000"/>
      </a:dk1>
      <a:lt1>
        <a:sysClr val="window" lastClr="FFFFFF"/>
      </a:lt1>
      <a:dk2>
        <a:srgbClr val="44546A"/>
      </a:dk2>
      <a:lt2>
        <a:srgbClr val="E7E6E6"/>
      </a:lt2>
      <a:accent1>
        <a:srgbClr val="0A97D9"/>
      </a:accent1>
      <a:accent2>
        <a:srgbClr val="4C9F38"/>
      </a:accent2>
      <a:accent3>
        <a:srgbClr val="FD9D24"/>
      </a:accent3>
      <a:accent4>
        <a:srgbClr val="FF3A21"/>
      </a:accent4>
      <a:accent5>
        <a:srgbClr val="A21942"/>
      </a:accent5>
      <a:accent6>
        <a:srgbClr val="00689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6019</TotalTime>
  <Words>3224</Words>
  <Application>Microsoft Office PowerPoint</Application>
  <PresentationFormat>Grand écran</PresentationFormat>
  <Paragraphs>243</Paragraphs>
  <Slides>12</Slides>
  <Notes>11</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12</vt:i4>
      </vt:variant>
    </vt:vector>
  </HeadingPairs>
  <TitlesOfParts>
    <vt:vector size="25" baseType="lpstr">
      <vt:lpstr>DengXian</vt:lpstr>
      <vt:lpstr>SimSun</vt:lpstr>
      <vt:lpstr>Aptos</vt:lpstr>
      <vt:lpstr>Arial</vt:lpstr>
      <vt:lpstr>Arial Narrow</vt:lpstr>
      <vt:lpstr>Berlin Sans FB Demi</vt:lpstr>
      <vt:lpstr>Calibri</vt:lpstr>
      <vt:lpstr>Calibri Light</vt:lpstr>
      <vt:lpstr>Courier New</vt:lpstr>
      <vt:lpstr>Symbol</vt:lpstr>
      <vt:lpstr>Times New Roman</vt:lpstr>
      <vt:lpstr>Wingdings</vt:lpstr>
      <vt:lpstr>2_Office Theme</vt:lpstr>
      <vt:lpstr>RAPPORT ANNUEL D’ACTIVITÉS </vt:lpstr>
      <vt:lpstr>Présentation PowerPoint</vt:lpstr>
      <vt:lpstr>VUE D’ENSEMBLE </vt:lpstr>
      <vt:lpstr>Opérationnalisation d’une ZLECAf Inclusive </vt:lpstr>
      <vt:lpstr>Opérationnalisation d’une ZLECAf Inclusive </vt:lpstr>
      <vt:lpstr>Valorisation Capital Naturel </vt:lpstr>
      <vt:lpstr>Promotion Nouvelles Générations ZES </vt:lpstr>
      <vt:lpstr>Renforcement des Capacités, Appui Technique, Dialogue Politique  </vt:lpstr>
      <vt:lpstr>Contribution aux Objectifs de Développement Durable </vt:lpstr>
      <vt:lpstr>ENJEUX &amp; ENSEIGNEMENTS</vt:lpstr>
      <vt:lpstr>CADRE STRATÉGIQUE ET RÉSULTATS ESCOMPTÉS POUR 2025</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Zacharie Roger Mbarga Yene</dc:creator>
  <cp:lastModifiedBy>Sandrine A. KOISSY-KPEIN</cp:lastModifiedBy>
  <cp:revision>134</cp:revision>
  <cp:lastPrinted>2024-10-14T16:31:15Z</cp:lastPrinted>
  <dcterms:created xsi:type="dcterms:W3CDTF">2020-02-05T12:44:36Z</dcterms:created>
  <dcterms:modified xsi:type="dcterms:W3CDTF">2024-10-16T19:40:44Z</dcterms:modified>
</cp:coreProperties>
</file>